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tags/tag45.xml" ContentType="application/vnd.openxmlformats-officedocument.presentationml.tags+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ppt/tags/tag47.xml" ContentType="application/vnd.openxmlformats-officedocument.presentationml.tags+xml"/>
  <Override PartName="/ppt/notesSlides/notesSlide47.xml" ContentType="application/vnd.openxmlformats-officedocument.presentationml.notesSlide+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notesSlides/notesSlide49.xml" ContentType="application/vnd.openxmlformats-officedocument.presentationml.notesSlide+xml"/>
  <Override PartName="/ppt/tags/tag50.xml" ContentType="application/vnd.openxmlformats-officedocument.presentationml.tags+xml"/>
  <Override PartName="/ppt/notesSlides/notesSlide50.xml" ContentType="application/vnd.openxmlformats-officedocument.presentationml.notesSlide+xml"/>
  <Override PartName="/ppt/tags/tag51.xml" ContentType="application/vnd.openxmlformats-officedocument.presentationml.tags+xml"/>
  <Override PartName="/ppt/notesSlides/notesSlide51.xml" ContentType="application/vnd.openxmlformats-officedocument.presentationml.notesSlide+xml"/>
  <Override PartName="/ppt/tags/tag52.xml" ContentType="application/vnd.openxmlformats-officedocument.presentationml.tags+xml"/>
  <Override PartName="/ppt/notesSlides/notesSlide52.xml" ContentType="application/vnd.openxmlformats-officedocument.presentationml.notesSlide+xml"/>
  <Override PartName="/ppt/tags/tag53.xml" ContentType="application/vnd.openxmlformats-officedocument.presentationml.tags+xml"/>
  <Override PartName="/ppt/notesSlides/notesSlide53.xml" ContentType="application/vnd.openxmlformats-officedocument.presentationml.notesSlide+xml"/>
  <Override PartName="/ppt/tags/tag54.xml" ContentType="application/vnd.openxmlformats-officedocument.presentationml.tags+xml"/>
  <Override PartName="/ppt/notesSlides/notesSlide54.xml" ContentType="application/vnd.openxmlformats-officedocument.presentationml.notesSlide+xml"/>
  <Override PartName="/ppt/tags/tag55.xml" ContentType="application/vnd.openxmlformats-officedocument.presentationml.tags+xml"/>
  <Override PartName="/ppt/notesSlides/notesSlide55.xml" ContentType="application/vnd.openxmlformats-officedocument.presentationml.notesSlide+xml"/>
  <Override PartName="/ppt/tags/tag56.xml" ContentType="application/vnd.openxmlformats-officedocument.presentationml.tags+xml"/>
  <Override PartName="/ppt/notesSlides/notesSlide56.xml" ContentType="application/vnd.openxmlformats-officedocument.presentationml.notesSlide+xml"/>
  <Override PartName="/ppt/tags/tag57.xml" ContentType="application/vnd.openxmlformats-officedocument.presentationml.tags+xml"/>
  <Override PartName="/ppt/notesSlides/notesSlide57.xml" ContentType="application/vnd.openxmlformats-officedocument.presentationml.notesSlide+xml"/>
  <Override PartName="/ppt/tags/tag58.xml" ContentType="application/vnd.openxmlformats-officedocument.presentationml.tags+xml"/>
  <Override PartName="/ppt/notesSlides/notesSlide58.xml" ContentType="application/vnd.openxmlformats-officedocument.presentationml.notesSlide+xml"/>
  <Override PartName="/ppt/tags/tag59.xml" ContentType="application/vnd.openxmlformats-officedocument.presentationml.tags+xml"/>
  <Override PartName="/ppt/notesSlides/notesSlide59.xml" ContentType="application/vnd.openxmlformats-officedocument.presentationml.notesSlide+xml"/>
  <Override PartName="/ppt/tags/tag60.xml" ContentType="application/vnd.openxmlformats-officedocument.presentationml.tags+xml"/>
  <Override PartName="/ppt/notesSlides/notesSlide60.xml" ContentType="application/vnd.openxmlformats-officedocument.presentationml.notesSlide+xml"/>
  <Override PartName="/ppt/tags/tag61.xml" ContentType="application/vnd.openxmlformats-officedocument.presentationml.tags+xml"/>
  <Override PartName="/ppt/notesSlides/notesSlide61.xml" ContentType="application/vnd.openxmlformats-officedocument.presentationml.notesSlide+xml"/>
  <Override PartName="/ppt/tags/tag62.xml" ContentType="application/vnd.openxmlformats-officedocument.presentationml.tags+xml"/>
  <Override PartName="/ppt/notesSlides/notesSlide62.xml" ContentType="application/vnd.openxmlformats-officedocument.presentationml.notesSlide+xml"/>
  <Override PartName="/ppt/tags/tag63.xml" ContentType="application/vnd.openxmlformats-officedocument.presentationml.tags+xml"/>
  <Override PartName="/ppt/notesSlides/notesSlide63.xml" ContentType="application/vnd.openxmlformats-officedocument.presentationml.notesSlide+xml"/>
  <Override PartName="/ppt/tags/tag64.xml" ContentType="application/vnd.openxmlformats-officedocument.presentationml.tags+xml"/>
  <Override PartName="/ppt/notesSlides/notesSlide64.xml" ContentType="application/vnd.openxmlformats-officedocument.presentationml.notesSlide+xml"/>
  <Override PartName="/ppt/tags/tag65.xml" ContentType="application/vnd.openxmlformats-officedocument.presentationml.tags+xml"/>
  <Override PartName="/ppt/notesSlides/notesSlide65.xml" ContentType="application/vnd.openxmlformats-officedocument.presentationml.notesSlide+xml"/>
  <Override PartName="/ppt/tags/tag66.xml" ContentType="application/vnd.openxmlformats-officedocument.presentationml.tags+xml"/>
  <Override PartName="/ppt/notesSlides/notesSlide66.xml" ContentType="application/vnd.openxmlformats-officedocument.presentationml.notesSlide+xml"/>
  <Override PartName="/ppt/tags/tag67.xml" ContentType="application/vnd.openxmlformats-officedocument.presentationml.tags+xml"/>
  <Override PartName="/ppt/notesSlides/notesSlide67.xml" ContentType="application/vnd.openxmlformats-officedocument.presentationml.notesSlide+xml"/>
  <Override PartName="/ppt/tags/tag68.xml" ContentType="application/vnd.openxmlformats-officedocument.presentationml.tags+xml"/>
  <Override PartName="/ppt/notesSlides/notesSlide68.xml" ContentType="application/vnd.openxmlformats-officedocument.presentationml.notesSlide+xml"/>
  <Override PartName="/ppt/tags/tag69.xml" ContentType="application/vnd.openxmlformats-officedocument.presentationml.tags+xml"/>
  <Override PartName="/ppt/notesSlides/notesSlide69.xml" ContentType="application/vnd.openxmlformats-officedocument.presentationml.notesSlide+xml"/>
  <Override PartName="/ppt/tags/tag70.xml" ContentType="application/vnd.openxmlformats-officedocument.presentationml.tags+xml"/>
  <Override PartName="/ppt/notesSlides/notesSlide70.xml" ContentType="application/vnd.openxmlformats-officedocument.presentationml.notesSlide+xml"/>
  <Override PartName="/ppt/tags/tag71.xml" ContentType="application/vnd.openxmlformats-officedocument.presentationml.tags+xml"/>
  <Override PartName="/ppt/notesSlides/notesSlide71.xml" ContentType="application/vnd.openxmlformats-officedocument.presentationml.notesSlide+xml"/>
  <Override PartName="/ppt/tags/tag72.xml" ContentType="application/vnd.openxmlformats-officedocument.presentationml.tags+xml"/>
  <Override PartName="/ppt/notesSlides/notesSlide72.xml" ContentType="application/vnd.openxmlformats-officedocument.presentationml.notesSlide+xml"/>
  <Override PartName="/ppt/tags/tag73.xml" ContentType="application/vnd.openxmlformats-officedocument.presentationml.tags+xml"/>
  <Override PartName="/ppt/notesSlides/notesSlide73.xml" ContentType="application/vnd.openxmlformats-officedocument.presentationml.notesSlide+xml"/>
  <Override PartName="/ppt/tags/tag74.xml" ContentType="application/vnd.openxmlformats-officedocument.presentationml.tags+xml"/>
  <Override PartName="/ppt/notesSlides/notesSlide74.xml" ContentType="application/vnd.openxmlformats-officedocument.presentationml.notesSlide+xml"/>
  <Override PartName="/ppt/tags/tag75.xml" ContentType="application/vnd.openxmlformats-officedocument.presentationml.tags+xml"/>
  <Override PartName="/ppt/notesSlides/notesSlide75.xml" ContentType="application/vnd.openxmlformats-officedocument.presentationml.notesSlide+xml"/>
  <Override PartName="/ppt/tags/tag76.xml" ContentType="application/vnd.openxmlformats-officedocument.presentationml.tags+xml"/>
  <Override PartName="/ppt/notesSlides/notesSlide76.xml" ContentType="application/vnd.openxmlformats-officedocument.presentationml.notesSlide+xml"/>
  <Override PartName="/ppt/tags/tag77.xml" ContentType="application/vnd.openxmlformats-officedocument.presentationml.tags+xml"/>
  <Override PartName="/ppt/notesSlides/notesSlide77.xml" ContentType="application/vnd.openxmlformats-officedocument.presentationml.notesSlide+xml"/>
  <Override PartName="/ppt/tags/tag78.xml" ContentType="application/vnd.openxmlformats-officedocument.presentationml.tags+xml"/>
  <Override PartName="/ppt/notesSlides/notesSlide78.xml" ContentType="application/vnd.openxmlformats-officedocument.presentationml.notesSlide+xml"/>
  <Override PartName="/ppt/tags/tag79.xml" ContentType="application/vnd.openxmlformats-officedocument.presentationml.tags+xml"/>
  <Override PartName="/ppt/notesSlides/notesSlide79.xml" ContentType="application/vnd.openxmlformats-officedocument.presentationml.notesSlide+xml"/>
  <Override PartName="/ppt/tags/tag80.xml" ContentType="application/vnd.openxmlformats-officedocument.presentationml.tags+xml"/>
  <Override PartName="/ppt/notesSlides/notesSlide80.xml" ContentType="application/vnd.openxmlformats-officedocument.presentationml.notesSlide+xml"/>
  <Override PartName="/ppt/tags/tag81.xml" ContentType="application/vnd.openxmlformats-officedocument.presentationml.tags+xml"/>
  <Override PartName="/ppt/notesSlides/notesSlide81.xml" ContentType="application/vnd.openxmlformats-officedocument.presentationml.notesSlide+xml"/>
  <Override PartName="/ppt/tags/tag82.xml" ContentType="application/vnd.openxmlformats-officedocument.presentationml.tags+xml"/>
  <Override PartName="/ppt/notesSlides/notesSlide82.xml" ContentType="application/vnd.openxmlformats-officedocument.presentationml.notesSlide+xml"/>
  <Override PartName="/ppt/tags/tag83.xml" ContentType="application/vnd.openxmlformats-officedocument.presentationml.tags+xml"/>
  <Override PartName="/ppt/notesSlides/notesSlide83.xml" ContentType="application/vnd.openxmlformats-officedocument.presentationml.notesSlide+xml"/>
  <Override PartName="/ppt/tags/tag84.xml" ContentType="application/vnd.openxmlformats-officedocument.presentationml.tags+xml"/>
  <Override PartName="/ppt/notesSlides/notesSlide84.xml" ContentType="application/vnd.openxmlformats-officedocument.presentationml.notesSlide+xml"/>
  <Override PartName="/ppt/tags/tag85.xml" ContentType="application/vnd.openxmlformats-officedocument.presentationml.tags+xml"/>
  <Override PartName="/ppt/notesSlides/notesSlide85.xml" ContentType="application/vnd.openxmlformats-officedocument.presentationml.notesSlide+xml"/>
  <Override PartName="/ppt/tags/tag86.xml" ContentType="application/vnd.openxmlformats-officedocument.presentationml.tags+xml"/>
  <Override PartName="/ppt/notesSlides/notesSlide86.xml" ContentType="application/vnd.openxmlformats-officedocument.presentationml.notesSlide+xml"/>
  <Override PartName="/ppt/tags/tag87.xml" ContentType="application/vnd.openxmlformats-officedocument.presentationml.tags+xml"/>
  <Override PartName="/ppt/notesSlides/notesSlide87.xml" ContentType="application/vnd.openxmlformats-officedocument.presentationml.notesSlide+xml"/>
  <Override PartName="/ppt/tags/tag88.xml" ContentType="application/vnd.openxmlformats-officedocument.presentationml.tags+xml"/>
  <Override PartName="/ppt/notesSlides/notesSlide88.xml" ContentType="application/vnd.openxmlformats-officedocument.presentationml.notesSlide+xml"/>
  <Override PartName="/ppt/tags/tag89.xml" ContentType="application/vnd.openxmlformats-officedocument.presentationml.tags+xml"/>
  <Override PartName="/ppt/notesSlides/notesSlide89.xml" ContentType="application/vnd.openxmlformats-officedocument.presentationml.notesSlide+xml"/>
  <Override PartName="/ppt/tags/tag90.xml" ContentType="application/vnd.openxmlformats-officedocument.presentationml.tags+xml"/>
  <Override PartName="/ppt/notesSlides/notesSlide90.xml" ContentType="application/vnd.openxmlformats-officedocument.presentationml.notesSlide+xml"/>
  <Override PartName="/ppt/tags/tag91.xml" ContentType="application/vnd.openxmlformats-officedocument.presentationml.tags+xml"/>
  <Override PartName="/ppt/notesSlides/notesSlide91.xml" ContentType="application/vnd.openxmlformats-officedocument.presentationml.notesSlide+xml"/>
  <Override PartName="/ppt/tags/tag92.xml" ContentType="application/vnd.openxmlformats-officedocument.presentationml.tags+xml"/>
  <Override PartName="/ppt/notesSlides/notesSlide92.xml" ContentType="application/vnd.openxmlformats-officedocument.presentationml.notesSlide+xml"/>
  <Override PartName="/ppt/tags/tag93.xml" ContentType="application/vnd.openxmlformats-officedocument.presentationml.tags+xml"/>
  <Override PartName="/ppt/notesSlides/notesSlide93.xml" ContentType="application/vnd.openxmlformats-officedocument.presentationml.notesSlide+xml"/>
  <Override PartName="/ppt/tags/tag94.xml" ContentType="application/vnd.openxmlformats-officedocument.presentationml.tags+xml"/>
  <Override PartName="/ppt/notesSlides/notesSlide94.xml" ContentType="application/vnd.openxmlformats-officedocument.presentationml.notesSlide+xml"/>
  <Override PartName="/ppt/tags/tag95.xml" ContentType="application/vnd.openxmlformats-officedocument.presentationml.tags+xml"/>
  <Override PartName="/ppt/notesSlides/notesSlide95.xml" ContentType="application/vnd.openxmlformats-officedocument.presentationml.notesSlide+xml"/>
  <Override PartName="/ppt/tags/tag96.xml" ContentType="application/vnd.openxmlformats-officedocument.presentationml.tags+xml"/>
  <Override PartName="/ppt/notesSlides/notesSlide96.xml" ContentType="application/vnd.openxmlformats-officedocument.presentationml.notesSlide+xml"/>
  <Override PartName="/ppt/tags/tag97.xml" ContentType="application/vnd.openxmlformats-officedocument.presentationml.tags+xml"/>
  <Override PartName="/ppt/notesSlides/notesSlide97.xml" ContentType="application/vnd.openxmlformats-officedocument.presentationml.notesSlide+xml"/>
  <Override PartName="/ppt/tags/tag98.xml" ContentType="application/vnd.openxmlformats-officedocument.presentationml.tags+xml"/>
  <Override PartName="/ppt/notesSlides/notesSlide98.xml" ContentType="application/vnd.openxmlformats-officedocument.presentationml.notesSlide+xml"/>
  <Override PartName="/ppt/tags/tag99.xml" ContentType="application/vnd.openxmlformats-officedocument.presentationml.tags+xml"/>
  <Override PartName="/ppt/notesSlides/notesSlide99.xml" ContentType="application/vnd.openxmlformats-officedocument.presentationml.notesSlide+xml"/>
  <Override PartName="/ppt/tags/tag100.xml" ContentType="application/vnd.openxmlformats-officedocument.presentationml.tags+xml"/>
  <Override PartName="/ppt/notesSlides/notesSlide100.xml" ContentType="application/vnd.openxmlformats-officedocument.presentationml.notesSlide+xml"/>
  <Override PartName="/ppt/tags/tag101.xml" ContentType="application/vnd.openxmlformats-officedocument.presentationml.tags+xml"/>
  <Override PartName="/ppt/notesSlides/notesSlide101.xml" ContentType="application/vnd.openxmlformats-officedocument.presentationml.notesSlide+xml"/>
  <Override PartName="/ppt/tags/tag102.xml" ContentType="application/vnd.openxmlformats-officedocument.presentationml.tags+xml"/>
  <Override PartName="/ppt/notesSlides/notesSlide102.xml" ContentType="application/vnd.openxmlformats-officedocument.presentationml.notesSlide+xml"/>
  <Override PartName="/ppt/tags/tag103.xml" ContentType="application/vnd.openxmlformats-officedocument.presentationml.tags+xml"/>
  <Override PartName="/ppt/notesSlides/notesSlide103.xml" ContentType="application/vnd.openxmlformats-officedocument.presentationml.notesSlide+xml"/>
  <Override PartName="/ppt/tags/tag104.xml" ContentType="application/vnd.openxmlformats-officedocument.presentationml.tags+xml"/>
  <Override PartName="/ppt/notesSlides/notesSlide104.xml" ContentType="application/vnd.openxmlformats-officedocument.presentationml.notesSlide+xml"/>
  <Override PartName="/ppt/tags/tag105.xml" ContentType="application/vnd.openxmlformats-officedocument.presentationml.tags+xml"/>
  <Override PartName="/ppt/notesSlides/notesSlide105.xml" ContentType="application/vnd.openxmlformats-officedocument.presentationml.notesSlide+xml"/>
  <Override PartName="/ppt/tags/tag106.xml" ContentType="application/vnd.openxmlformats-officedocument.presentationml.tags+xml"/>
  <Override PartName="/ppt/notesSlides/notesSlide106.xml" ContentType="application/vnd.openxmlformats-officedocument.presentationml.notesSlide+xml"/>
  <Override PartName="/ppt/tags/tag107.xml" ContentType="application/vnd.openxmlformats-officedocument.presentationml.tags+xml"/>
  <Override PartName="/ppt/notesSlides/notesSlide107.xml" ContentType="application/vnd.openxmlformats-officedocument.presentationml.notesSlide+xml"/>
  <Override PartName="/ppt/tags/tag108.xml" ContentType="application/vnd.openxmlformats-officedocument.presentationml.tags+xml"/>
  <Override PartName="/ppt/notesSlides/notesSlide108.xml" ContentType="application/vnd.openxmlformats-officedocument.presentationml.notesSlide+xml"/>
  <Override PartName="/ppt/tags/tag109.xml" ContentType="application/vnd.openxmlformats-officedocument.presentationml.tags+xml"/>
  <Override PartName="/ppt/notesSlides/notesSlide109.xml" ContentType="application/vnd.openxmlformats-officedocument.presentationml.notesSlide+xml"/>
  <Override PartName="/ppt/tags/tag110.xml" ContentType="application/vnd.openxmlformats-officedocument.presentationml.tags+xml"/>
  <Override PartName="/ppt/notesSlides/notesSlide110.xml" ContentType="application/vnd.openxmlformats-officedocument.presentationml.notesSlide+xml"/>
  <Override PartName="/ppt/tags/tag111.xml" ContentType="application/vnd.openxmlformats-officedocument.presentationml.tags+xml"/>
  <Override PartName="/ppt/notesSlides/notesSlide111.xml" ContentType="application/vnd.openxmlformats-officedocument.presentationml.notesSlide+xml"/>
  <Override PartName="/ppt/tags/tag112.xml" ContentType="application/vnd.openxmlformats-officedocument.presentationml.tags+xml"/>
  <Override PartName="/ppt/notesSlides/notesSlide112.xml" ContentType="application/vnd.openxmlformats-officedocument.presentationml.notesSlide+xml"/>
  <Override PartName="/ppt/tags/tag113.xml" ContentType="application/vnd.openxmlformats-officedocument.presentationml.tags+xml"/>
  <Override PartName="/ppt/notesSlides/notesSlide113.xml" ContentType="application/vnd.openxmlformats-officedocument.presentationml.notesSlide+xml"/>
  <Override PartName="/ppt/tags/tag114.xml" ContentType="application/vnd.openxmlformats-officedocument.presentationml.tags+xml"/>
  <Override PartName="/ppt/notesSlides/notesSlide114.xml" ContentType="application/vnd.openxmlformats-officedocument.presentationml.notesSlide+xml"/>
  <Override PartName="/ppt/tags/tag115.xml" ContentType="application/vnd.openxmlformats-officedocument.presentationml.tags+xml"/>
  <Override PartName="/ppt/notesSlides/notesSlide115.xml" ContentType="application/vnd.openxmlformats-officedocument.presentationml.notesSlide+xml"/>
  <Override PartName="/ppt/tags/tag116.xml" ContentType="application/vnd.openxmlformats-officedocument.presentationml.tags+xml"/>
  <Override PartName="/ppt/notesSlides/notesSlide116.xml" ContentType="application/vnd.openxmlformats-officedocument.presentationml.notesSlide+xml"/>
  <Override PartName="/ppt/tags/tag117.xml" ContentType="application/vnd.openxmlformats-officedocument.presentationml.tags+xml"/>
  <Override PartName="/ppt/notesSlides/notesSlide117.xml" ContentType="application/vnd.openxmlformats-officedocument.presentationml.notesSlide+xml"/>
  <Override PartName="/ppt/tags/tag118.xml" ContentType="application/vnd.openxmlformats-officedocument.presentationml.tags+xml"/>
  <Override PartName="/ppt/notesSlides/notesSlide118.xml" ContentType="application/vnd.openxmlformats-officedocument.presentationml.notesSlide+xml"/>
  <Override PartName="/ppt/tags/tag119.xml" ContentType="application/vnd.openxmlformats-officedocument.presentationml.tags+xml"/>
  <Override PartName="/ppt/notesSlides/notesSlide119.xml" ContentType="application/vnd.openxmlformats-officedocument.presentationml.notesSlide+xml"/>
  <Override PartName="/ppt/tags/tag120.xml" ContentType="application/vnd.openxmlformats-officedocument.presentationml.tags+xml"/>
  <Override PartName="/ppt/notesSlides/notesSlide120.xml" ContentType="application/vnd.openxmlformats-officedocument.presentationml.notesSlide+xml"/>
  <Override PartName="/ppt/tags/tag121.xml" ContentType="application/vnd.openxmlformats-officedocument.presentationml.tags+xml"/>
  <Override PartName="/ppt/notesSlides/notesSlide121.xml" ContentType="application/vnd.openxmlformats-officedocument.presentationml.notesSlide+xml"/>
  <Override PartName="/ppt/tags/tag122.xml" ContentType="application/vnd.openxmlformats-officedocument.presentationml.tags+xml"/>
  <Override PartName="/ppt/notesSlides/notesSlide122.xml" ContentType="application/vnd.openxmlformats-officedocument.presentationml.notesSlide+xml"/>
  <Override PartName="/ppt/tags/tag123.xml" ContentType="application/vnd.openxmlformats-officedocument.presentationml.tags+xml"/>
  <Override PartName="/ppt/notesSlides/notesSlide123.xml" ContentType="application/vnd.openxmlformats-officedocument.presentationml.notesSlide+xml"/>
  <Override PartName="/ppt/tags/tag124.xml" ContentType="application/vnd.openxmlformats-officedocument.presentationml.tags+xml"/>
  <Override PartName="/ppt/notesSlides/notesSlide124.xml" ContentType="application/vnd.openxmlformats-officedocument.presentationml.notesSlide+xml"/>
  <Override PartName="/ppt/tags/tag125.xml" ContentType="application/vnd.openxmlformats-officedocument.presentationml.tags+xml"/>
  <Override PartName="/ppt/notesSlides/notesSlide125.xml" ContentType="application/vnd.openxmlformats-officedocument.presentationml.notesSlide+xml"/>
  <Override PartName="/ppt/tags/tag126.xml" ContentType="application/vnd.openxmlformats-officedocument.presentationml.tags+xml"/>
  <Override PartName="/ppt/notesSlides/notesSlide126.xml" ContentType="application/vnd.openxmlformats-officedocument.presentationml.notesSlide+xml"/>
  <Override PartName="/ppt/tags/tag127.xml" ContentType="application/vnd.openxmlformats-officedocument.presentationml.tags+xml"/>
  <Override PartName="/ppt/notesSlides/notesSlide127.xml" ContentType="application/vnd.openxmlformats-officedocument.presentationml.notesSlide+xml"/>
  <Override PartName="/ppt/tags/tag128.xml" ContentType="application/vnd.openxmlformats-officedocument.presentationml.tags+xml"/>
  <Override PartName="/ppt/notesSlides/notesSlide128.xml" ContentType="application/vnd.openxmlformats-officedocument.presentationml.notesSlide+xml"/>
  <Override PartName="/ppt/tags/tag129.xml" ContentType="application/vnd.openxmlformats-officedocument.presentationml.tags+xml"/>
  <Override PartName="/ppt/notesSlides/notesSlide129.xml" ContentType="application/vnd.openxmlformats-officedocument.presentationml.notesSlide+xml"/>
  <Override PartName="/ppt/tags/tag130.xml" ContentType="application/vnd.openxmlformats-officedocument.presentationml.tags+xml"/>
  <Override PartName="/ppt/notesSlides/notesSlide130.xml" ContentType="application/vnd.openxmlformats-officedocument.presentationml.notesSlide+xml"/>
  <Override PartName="/ppt/tags/tag131.xml" ContentType="application/vnd.openxmlformats-officedocument.presentationml.tags+xml"/>
  <Override PartName="/ppt/notesSlides/notesSlide131.xml" ContentType="application/vnd.openxmlformats-officedocument.presentationml.notesSlide+xml"/>
  <Override PartName="/ppt/tags/tag132.xml" ContentType="application/vnd.openxmlformats-officedocument.presentationml.tags+xml"/>
  <Override PartName="/ppt/notesSlides/notesSlide132.xml" ContentType="application/vnd.openxmlformats-officedocument.presentationml.notesSlide+xml"/>
  <Override PartName="/ppt/tags/tag133.xml" ContentType="application/vnd.openxmlformats-officedocument.presentationml.tags+xml"/>
  <Override PartName="/ppt/notesSlides/notesSlide133.xml" ContentType="application/vnd.openxmlformats-officedocument.presentationml.notesSlide+xml"/>
  <Override PartName="/ppt/tags/tag134.xml" ContentType="application/vnd.openxmlformats-officedocument.presentationml.tags+xml"/>
  <Override PartName="/ppt/notesSlides/notesSlide134.xml" ContentType="application/vnd.openxmlformats-officedocument.presentationml.notesSlide+xml"/>
  <Override PartName="/ppt/tags/tag135.xml" ContentType="application/vnd.openxmlformats-officedocument.presentationml.tags+xml"/>
  <Override PartName="/ppt/notesSlides/notesSlide135.xml" ContentType="application/vnd.openxmlformats-officedocument.presentationml.notesSlide+xml"/>
  <Override PartName="/ppt/tags/tag136.xml" ContentType="application/vnd.openxmlformats-officedocument.presentationml.tags+xml"/>
  <Override PartName="/ppt/notesSlides/notesSlide136.xml" ContentType="application/vnd.openxmlformats-officedocument.presentationml.notesSlide+xml"/>
  <Override PartName="/ppt/tags/tag137.xml" ContentType="application/vnd.openxmlformats-officedocument.presentationml.tags+xml"/>
  <Override PartName="/ppt/notesSlides/notesSlide137.xml" ContentType="application/vnd.openxmlformats-officedocument.presentationml.notesSlide+xml"/>
  <Override PartName="/ppt/tags/tag138.xml" ContentType="application/vnd.openxmlformats-officedocument.presentationml.tags+xml"/>
  <Override PartName="/ppt/notesSlides/notesSlide138.xml" ContentType="application/vnd.openxmlformats-officedocument.presentationml.notesSlide+xml"/>
  <Override PartName="/ppt/tags/tag139.xml" ContentType="application/vnd.openxmlformats-officedocument.presentationml.tags+xml"/>
  <Override PartName="/ppt/notesSlides/notesSlide139.xml" ContentType="application/vnd.openxmlformats-officedocument.presentationml.notesSlide+xml"/>
  <Override PartName="/ppt/tags/tag140.xml" ContentType="application/vnd.openxmlformats-officedocument.presentationml.tags+xml"/>
  <Override PartName="/ppt/notesSlides/notesSlide140.xml" ContentType="application/vnd.openxmlformats-officedocument.presentationml.notesSlide+xml"/>
  <Override PartName="/ppt/tags/tag141.xml" ContentType="application/vnd.openxmlformats-officedocument.presentationml.tags+xml"/>
  <Override PartName="/ppt/notesSlides/notesSlide141.xml" ContentType="application/vnd.openxmlformats-officedocument.presentationml.notesSlide+xml"/>
  <Override PartName="/ppt/tags/tag142.xml" ContentType="application/vnd.openxmlformats-officedocument.presentationml.tags+xml"/>
  <Override PartName="/ppt/notesSlides/notesSlide142.xml" ContentType="application/vnd.openxmlformats-officedocument.presentationml.notesSlide+xml"/>
  <Override PartName="/ppt/tags/tag143.xml" ContentType="application/vnd.openxmlformats-officedocument.presentationml.tags+xml"/>
  <Override PartName="/ppt/notesSlides/notesSlide143.xml" ContentType="application/vnd.openxmlformats-officedocument.presentationml.notesSlide+xml"/>
  <Override PartName="/ppt/tags/tag144.xml" ContentType="application/vnd.openxmlformats-officedocument.presentationml.tags+xml"/>
  <Override PartName="/ppt/notesSlides/notesSlide144.xml" ContentType="application/vnd.openxmlformats-officedocument.presentationml.notesSlide+xml"/>
  <Override PartName="/ppt/tags/tag145.xml" ContentType="application/vnd.openxmlformats-officedocument.presentationml.tags+xml"/>
  <Override PartName="/ppt/notesSlides/notesSlide145.xml" ContentType="application/vnd.openxmlformats-officedocument.presentationml.notesSlide+xml"/>
  <Override PartName="/ppt/tags/tag146.xml" ContentType="application/vnd.openxmlformats-officedocument.presentationml.tags+xml"/>
  <Override PartName="/ppt/notesSlides/notesSlide146.xml" ContentType="application/vnd.openxmlformats-officedocument.presentationml.notesSlide+xml"/>
  <Override PartName="/ppt/tags/tag147.xml" ContentType="application/vnd.openxmlformats-officedocument.presentationml.tags+xml"/>
  <Override PartName="/ppt/notesSlides/notesSlide147.xml" ContentType="application/vnd.openxmlformats-officedocument.presentationml.notesSlide+xml"/>
  <Override PartName="/ppt/tags/tag148.xml" ContentType="application/vnd.openxmlformats-officedocument.presentationml.tags+xml"/>
  <Override PartName="/ppt/notesSlides/notesSlide148.xml" ContentType="application/vnd.openxmlformats-officedocument.presentationml.notesSlide+xml"/>
  <Override PartName="/ppt/tags/tag149.xml" ContentType="application/vnd.openxmlformats-officedocument.presentationml.tags+xml"/>
  <Override PartName="/ppt/notesSlides/notesSlide149.xml" ContentType="application/vnd.openxmlformats-officedocument.presentationml.notesSlide+xml"/>
  <Override PartName="/ppt/tags/tag150.xml" ContentType="application/vnd.openxmlformats-officedocument.presentationml.tags+xml"/>
  <Override PartName="/ppt/notesSlides/notesSlide150.xml" ContentType="application/vnd.openxmlformats-officedocument.presentationml.notesSlide+xml"/>
  <Override PartName="/ppt/tags/tag151.xml" ContentType="application/vnd.openxmlformats-officedocument.presentationml.tags+xml"/>
  <Override PartName="/ppt/notesSlides/notesSlide151.xml" ContentType="application/vnd.openxmlformats-officedocument.presentationml.notesSlide+xml"/>
  <Override PartName="/ppt/tags/tag152.xml" ContentType="application/vnd.openxmlformats-officedocument.presentationml.tags+xml"/>
  <Override PartName="/ppt/notesSlides/notesSlide152.xml" ContentType="application/vnd.openxmlformats-officedocument.presentationml.notesSlide+xml"/>
  <Override PartName="/ppt/tags/tag153.xml" ContentType="application/vnd.openxmlformats-officedocument.presentationml.tags+xml"/>
  <Override PartName="/ppt/notesSlides/notesSlide153.xml" ContentType="application/vnd.openxmlformats-officedocument.presentationml.notesSlide+xml"/>
  <Override PartName="/ppt/tags/tag154.xml" ContentType="application/vnd.openxmlformats-officedocument.presentationml.tags+xml"/>
  <Override PartName="/ppt/notesSlides/notesSlide154.xml" ContentType="application/vnd.openxmlformats-officedocument.presentationml.notesSlide+xml"/>
  <Override PartName="/ppt/tags/tag155.xml" ContentType="application/vnd.openxmlformats-officedocument.presentationml.tags+xml"/>
  <Override PartName="/ppt/notesSlides/notesSlide155.xml" ContentType="application/vnd.openxmlformats-officedocument.presentationml.notesSlide+xml"/>
  <Override PartName="/ppt/tags/tag156.xml" ContentType="application/vnd.openxmlformats-officedocument.presentationml.tags+xml"/>
  <Override PartName="/ppt/notesSlides/notesSlide156.xml" ContentType="application/vnd.openxmlformats-officedocument.presentationml.notesSlide+xml"/>
  <Override PartName="/ppt/tags/tag157.xml" ContentType="application/vnd.openxmlformats-officedocument.presentationml.tags+xml"/>
  <Override PartName="/ppt/notesSlides/notesSlide157.xml" ContentType="application/vnd.openxmlformats-officedocument.presentationml.notesSlide+xml"/>
  <Override PartName="/ppt/tags/tag158.xml" ContentType="application/vnd.openxmlformats-officedocument.presentationml.tags+xml"/>
  <Override PartName="/ppt/notesSlides/notesSlide158.xml" ContentType="application/vnd.openxmlformats-officedocument.presentationml.notesSlide+xml"/>
  <Override PartName="/ppt/tags/tag159.xml" ContentType="application/vnd.openxmlformats-officedocument.presentationml.tags+xml"/>
  <Override PartName="/ppt/notesSlides/notesSlide159.xml" ContentType="application/vnd.openxmlformats-officedocument.presentationml.notesSlide+xml"/>
  <Override PartName="/ppt/tags/tag160.xml" ContentType="application/vnd.openxmlformats-officedocument.presentationml.tags+xml"/>
  <Override PartName="/ppt/notesSlides/notesSlide160.xml" ContentType="application/vnd.openxmlformats-officedocument.presentationml.notesSlide+xml"/>
  <Override PartName="/ppt/tags/tag161.xml" ContentType="application/vnd.openxmlformats-officedocument.presentationml.tags+xml"/>
  <Override PartName="/ppt/notesSlides/notesSlide161.xml" ContentType="application/vnd.openxmlformats-officedocument.presentationml.notesSlide+xml"/>
  <Override PartName="/ppt/tags/tag162.xml" ContentType="application/vnd.openxmlformats-officedocument.presentationml.tags+xml"/>
  <Override PartName="/ppt/notesSlides/notesSlide162.xml" ContentType="application/vnd.openxmlformats-officedocument.presentationml.notesSlide+xml"/>
  <Override PartName="/ppt/tags/tag163.xml" ContentType="application/vnd.openxmlformats-officedocument.presentationml.tags+xml"/>
  <Override PartName="/ppt/notesSlides/notesSlide163.xml" ContentType="application/vnd.openxmlformats-officedocument.presentationml.notesSlide+xml"/>
  <Override PartName="/ppt/tags/tag164.xml" ContentType="application/vnd.openxmlformats-officedocument.presentationml.tags+xml"/>
  <Override PartName="/ppt/notesSlides/notesSlide164.xml" ContentType="application/vnd.openxmlformats-officedocument.presentationml.notesSlide+xml"/>
  <Override PartName="/ppt/tags/tag165.xml" ContentType="application/vnd.openxmlformats-officedocument.presentationml.tags+xml"/>
  <Override PartName="/ppt/notesSlides/notesSlide165.xml" ContentType="application/vnd.openxmlformats-officedocument.presentationml.notesSlide+xml"/>
  <Override PartName="/ppt/tags/tag166.xml" ContentType="application/vnd.openxmlformats-officedocument.presentationml.tags+xml"/>
  <Override PartName="/ppt/notesSlides/notesSlide166.xml" ContentType="application/vnd.openxmlformats-officedocument.presentationml.notesSlide+xml"/>
  <Override PartName="/ppt/tags/tag167.xml" ContentType="application/vnd.openxmlformats-officedocument.presentationml.tags+xml"/>
  <Override PartName="/ppt/notesSlides/notesSlide167.xml" ContentType="application/vnd.openxmlformats-officedocument.presentationml.notesSlide+xml"/>
  <Override PartName="/ppt/tags/tag168.xml" ContentType="application/vnd.openxmlformats-officedocument.presentationml.tags+xml"/>
  <Override PartName="/ppt/notesSlides/notesSlide168.xml" ContentType="application/vnd.openxmlformats-officedocument.presentationml.notesSlide+xml"/>
  <Override PartName="/ppt/tags/tag169.xml" ContentType="application/vnd.openxmlformats-officedocument.presentationml.tags+xml"/>
  <Override PartName="/ppt/notesSlides/notesSlide169.xml" ContentType="application/vnd.openxmlformats-officedocument.presentationml.notesSlide+xml"/>
  <Override PartName="/ppt/tags/tag170.xml" ContentType="application/vnd.openxmlformats-officedocument.presentationml.tags+xml"/>
  <Override PartName="/ppt/notesSlides/notesSlide170.xml" ContentType="application/vnd.openxmlformats-officedocument.presentationml.notesSlide+xml"/>
  <Override PartName="/ppt/tags/tag171.xml" ContentType="application/vnd.openxmlformats-officedocument.presentationml.tags+xml"/>
  <Override PartName="/ppt/notesSlides/notesSlide171.xml" ContentType="application/vnd.openxmlformats-officedocument.presentationml.notesSlide+xml"/>
  <Override PartName="/ppt/tags/tag172.xml" ContentType="application/vnd.openxmlformats-officedocument.presentationml.tags+xml"/>
  <Override PartName="/ppt/notesSlides/notesSlide172.xml" ContentType="application/vnd.openxmlformats-officedocument.presentationml.notesSlide+xml"/>
  <Override PartName="/ppt/tags/tag173.xml" ContentType="application/vnd.openxmlformats-officedocument.presentationml.tags+xml"/>
  <Override PartName="/ppt/notesSlides/notesSlide173.xml" ContentType="application/vnd.openxmlformats-officedocument.presentationml.notesSlide+xml"/>
  <Override PartName="/ppt/tags/tag174.xml" ContentType="application/vnd.openxmlformats-officedocument.presentationml.tags+xml"/>
  <Override PartName="/ppt/notesSlides/notesSlide174.xml" ContentType="application/vnd.openxmlformats-officedocument.presentationml.notesSlide+xml"/>
  <Override PartName="/ppt/tags/tag175.xml" ContentType="application/vnd.openxmlformats-officedocument.presentationml.tags+xml"/>
  <Override PartName="/ppt/notesSlides/notesSlide175.xml" ContentType="application/vnd.openxmlformats-officedocument.presentationml.notesSlide+xml"/>
  <Override PartName="/ppt/tags/tag176.xml" ContentType="application/vnd.openxmlformats-officedocument.presentationml.tags+xml"/>
  <Override PartName="/ppt/notesSlides/notesSlide176.xml" ContentType="application/vnd.openxmlformats-officedocument.presentationml.notesSlide+xml"/>
  <Override PartName="/ppt/tags/tag177.xml" ContentType="application/vnd.openxmlformats-officedocument.presentationml.tags+xml"/>
  <Override PartName="/ppt/notesSlides/notesSlide177.xml" ContentType="application/vnd.openxmlformats-officedocument.presentationml.notesSlide+xml"/>
  <Override PartName="/ppt/tags/tag178.xml" ContentType="application/vnd.openxmlformats-officedocument.presentationml.tags+xml"/>
  <Override PartName="/ppt/notesSlides/notesSlide178.xml" ContentType="application/vnd.openxmlformats-officedocument.presentationml.notesSlide+xml"/>
  <Override PartName="/ppt/tags/tag179.xml" ContentType="application/vnd.openxmlformats-officedocument.presentationml.tags+xml"/>
  <Override PartName="/ppt/notesSlides/notesSlide179.xml" ContentType="application/vnd.openxmlformats-officedocument.presentationml.notesSlide+xml"/>
  <Override PartName="/ppt/tags/tag180.xml" ContentType="application/vnd.openxmlformats-officedocument.presentationml.tags+xml"/>
  <Override PartName="/ppt/notesSlides/notesSlide180.xml" ContentType="application/vnd.openxmlformats-officedocument.presentationml.notesSlide+xml"/>
  <Override PartName="/ppt/tags/tag181.xml" ContentType="application/vnd.openxmlformats-officedocument.presentationml.tags+xml"/>
  <Override PartName="/ppt/notesSlides/notesSlide181.xml" ContentType="application/vnd.openxmlformats-officedocument.presentationml.notesSlide+xml"/>
  <Override PartName="/ppt/tags/tag182.xml" ContentType="application/vnd.openxmlformats-officedocument.presentationml.tags+xml"/>
  <Override PartName="/ppt/notesSlides/notesSlide182.xml" ContentType="application/vnd.openxmlformats-officedocument.presentationml.notesSlide+xml"/>
  <Override PartName="/ppt/tags/tag183.xml" ContentType="application/vnd.openxmlformats-officedocument.presentationml.tags+xml"/>
  <Override PartName="/ppt/notesSlides/notesSlide183.xml" ContentType="application/vnd.openxmlformats-officedocument.presentationml.notesSlide+xml"/>
  <Override PartName="/ppt/tags/tag184.xml" ContentType="application/vnd.openxmlformats-officedocument.presentationml.tags+xml"/>
  <Override PartName="/ppt/notesSlides/notesSlide184.xml" ContentType="application/vnd.openxmlformats-officedocument.presentationml.notesSlide+xml"/>
  <Override PartName="/ppt/tags/tag185.xml" ContentType="application/vnd.openxmlformats-officedocument.presentationml.tags+xml"/>
  <Override PartName="/ppt/notesSlides/notesSlide185.xml" ContentType="application/vnd.openxmlformats-officedocument.presentationml.notesSlide+xml"/>
  <Override PartName="/ppt/tags/tag186.xml" ContentType="application/vnd.openxmlformats-officedocument.presentationml.tags+xml"/>
  <Override PartName="/ppt/notesSlides/notesSlide186.xml" ContentType="application/vnd.openxmlformats-officedocument.presentationml.notesSlide+xml"/>
  <Override PartName="/ppt/tags/tag187.xml" ContentType="application/vnd.openxmlformats-officedocument.presentationml.tags+xml"/>
  <Override PartName="/ppt/notesSlides/notesSlide187.xml" ContentType="application/vnd.openxmlformats-officedocument.presentationml.notesSlide+xml"/>
  <Override PartName="/ppt/tags/tag188.xml" ContentType="application/vnd.openxmlformats-officedocument.presentationml.tags+xml"/>
  <Override PartName="/ppt/notesSlides/notesSlide188.xml" ContentType="application/vnd.openxmlformats-officedocument.presentationml.notesSlide+xml"/>
  <Override PartName="/ppt/tags/tag189.xml" ContentType="application/vnd.openxmlformats-officedocument.presentationml.tags+xml"/>
  <Override PartName="/ppt/notesSlides/notesSlide189.xml" ContentType="application/vnd.openxmlformats-officedocument.presentationml.notesSlide+xml"/>
  <Override PartName="/ppt/tags/tag190.xml" ContentType="application/vnd.openxmlformats-officedocument.presentationml.tags+xml"/>
  <Override PartName="/ppt/notesSlides/notesSlide190.xml" ContentType="application/vnd.openxmlformats-officedocument.presentationml.notesSlide+xml"/>
  <Override PartName="/ppt/tags/tag191.xml" ContentType="application/vnd.openxmlformats-officedocument.presentationml.tags+xml"/>
  <Override PartName="/ppt/notesSlides/notesSlide191.xml" ContentType="application/vnd.openxmlformats-officedocument.presentationml.notesSlide+xml"/>
  <Override PartName="/ppt/tags/tag192.xml" ContentType="application/vnd.openxmlformats-officedocument.presentationml.tags+xml"/>
  <Override PartName="/ppt/notesSlides/notesSlide1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4"/>
  </p:notesMasterIdLst>
  <p:sldIdLst>
    <p:sldId id="256" r:id="rId2"/>
    <p:sldId id="522" r:id="rId3"/>
    <p:sldId id="1517" r:id="rId4"/>
    <p:sldId id="1518" r:id="rId5"/>
    <p:sldId id="1519" r:id="rId6"/>
    <p:sldId id="1520" r:id="rId7"/>
    <p:sldId id="1522" r:id="rId8"/>
    <p:sldId id="1523" r:id="rId9"/>
    <p:sldId id="1524" r:id="rId10"/>
    <p:sldId id="1525" r:id="rId11"/>
    <p:sldId id="1526" r:id="rId12"/>
    <p:sldId id="1527" r:id="rId13"/>
    <p:sldId id="1528" r:id="rId14"/>
    <p:sldId id="1529" r:id="rId15"/>
    <p:sldId id="1530" r:id="rId16"/>
    <p:sldId id="1531" r:id="rId17"/>
    <p:sldId id="1532" r:id="rId18"/>
    <p:sldId id="1533" r:id="rId19"/>
    <p:sldId id="1534" r:id="rId20"/>
    <p:sldId id="1535" r:id="rId21"/>
    <p:sldId id="1536" r:id="rId22"/>
    <p:sldId id="1537" r:id="rId23"/>
    <p:sldId id="1538" r:id="rId24"/>
    <p:sldId id="1539" r:id="rId25"/>
    <p:sldId id="1540" r:id="rId26"/>
    <p:sldId id="1541" r:id="rId27"/>
    <p:sldId id="1542" r:id="rId28"/>
    <p:sldId id="1543" r:id="rId29"/>
    <p:sldId id="1544" r:id="rId30"/>
    <p:sldId id="1545" r:id="rId31"/>
    <p:sldId id="1546" r:id="rId32"/>
    <p:sldId id="1547" r:id="rId33"/>
    <p:sldId id="1548" r:id="rId34"/>
    <p:sldId id="1549" r:id="rId35"/>
    <p:sldId id="1550" r:id="rId36"/>
    <p:sldId id="1551" r:id="rId37"/>
    <p:sldId id="1552" r:id="rId38"/>
    <p:sldId id="1554" r:id="rId39"/>
    <p:sldId id="1555" r:id="rId40"/>
    <p:sldId id="1556" r:id="rId41"/>
    <p:sldId id="1557" r:id="rId42"/>
    <p:sldId id="1558" r:id="rId43"/>
    <p:sldId id="1559" r:id="rId44"/>
    <p:sldId id="1560" r:id="rId45"/>
    <p:sldId id="1561" r:id="rId46"/>
    <p:sldId id="1562" r:id="rId47"/>
    <p:sldId id="1563" r:id="rId48"/>
    <p:sldId id="1564" r:id="rId49"/>
    <p:sldId id="1565" r:id="rId50"/>
    <p:sldId id="1566" r:id="rId51"/>
    <p:sldId id="1567" r:id="rId52"/>
    <p:sldId id="1568" r:id="rId53"/>
    <p:sldId id="1569" r:id="rId54"/>
    <p:sldId id="1570" r:id="rId55"/>
    <p:sldId id="1571" r:id="rId56"/>
    <p:sldId id="1572" r:id="rId57"/>
    <p:sldId id="1573" r:id="rId58"/>
    <p:sldId id="1574" r:id="rId59"/>
    <p:sldId id="1575" r:id="rId60"/>
    <p:sldId id="1576" r:id="rId61"/>
    <p:sldId id="1577" r:id="rId62"/>
    <p:sldId id="1578" r:id="rId63"/>
    <p:sldId id="1579" r:id="rId64"/>
    <p:sldId id="1580" r:id="rId65"/>
    <p:sldId id="1581" r:id="rId66"/>
    <p:sldId id="1582" r:id="rId67"/>
    <p:sldId id="1583" r:id="rId68"/>
    <p:sldId id="1584" r:id="rId69"/>
    <p:sldId id="1585" r:id="rId70"/>
    <p:sldId id="1586" r:id="rId71"/>
    <p:sldId id="1587" r:id="rId72"/>
    <p:sldId id="1588" r:id="rId73"/>
    <p:sldId id="1589" r:id="rId74"/>
    <p:sldId id="1590" r:id="rId75"/>
    <p:sldId id="1591" r:id="rId76"/>
    <p:sldId id="1592" r:id="rId77"/>
    <p:sldId id="1593" r:id="rId78"/>
    <p:sldId id="1594" r:id="rId79"/>
    <p:sldId id="1595" r:id="rId80"/>
    <p:sldId id="1596" r:id="rId81"/>
    <p:sldId id="1597" r:id="rId82"/>
    <p:sldId id="1598" r:id="rId83"/>
    <p:sldId id="1599" r:id="rId84"/>
    <p:sldId id="1600" r:id="rId85"/>
    <p:sldId id="1601" r:id="rId86"/>
    <p:sldId id="1602" r:id="rId87"/>
    <p:sldId id="1603" r:id="rId88"/>
    <p:sldId id="1604" r:id="rId89"/>
    <p:sldId id="1605" r:id="rId90"/>
    <p:sldId id="1606" r:id="rId91"/>
    <p:sldId id="1607" r:id="rId92"/>
    <p:sldId id="1608" r:id="rId93"/>
    <p:sldId id="1609" r:id="rId94"/>
    <p:sldId id="1610" r:id="rId95"/>
    <p:sldId id="1611" r:id="rId96"/>
    <p:sldId id="1612" r:id="rId97"/>
    <p:sldId id="1613" r:id="rId98"/>
    <p:sldId id="1614" r:id="rId99"/>
    <p:sldId id="1615" r:id="rId100"/>
    <p:sldId id="1616" r:id="rId101"/>
    <p:sldId id="1617" r:id="rId102"/>
    <p:sldId id="1618" r:id="rId103"/>
    <p:sldId id="1619" r:id="rId104"/>
    <p:sldId id="1620" r:id="rId105"/>
    <p:sldId id="1621" r:id="rId106"/>
    <p:sldId id="1622" r:id="rId107"/>
    <p:sldId id="1623" r:id="rId108"/>
    <p:sldId id="1624" r:id="rId109"/>
    <p:sldId id="1625" r:id="rId110"/>
    <p:sldId id="1626" r:id="rId111"/>
    <p:sldId id="1627" r:id="rId112"/>
    <p:sldId id="1628" r:id="rId113"/>
    <p:sldId id="1629" r:id="rId114"/>
    <p:sldId id="1630" r:id="rId115"/>
    <p:sldId id="1631" r:id="rId116"/>
    <p:sldId id="1632" r:id="rId117"/>
    <p:sldId id="1633" r:id="rId118"/>
    <p:sldId id="1634" r:id="rId119"/>
    <p:sldId id="1635" r:id="rId120"/>
    <p:sldId id="1636" r:id="rId121"/>
    <p:sldId id="1637" r:id="rId122"/>
    <p:sldId id="1638" r:id="rId123"/>
    <p:sldId id="1639" r:id="rId124"/>
    <p:sldId id="1640" r:id="rId125"/>
    <p:sldId id="1641" r:id="rId126"/>
    <p:sldId id="1642" r:id="rId127"/>
    <p:sldId id="1643" r:id="rId128"/>
    <p:sldId id="1644" r:id="rId129"/>
    <p:sldId id="1645" r:id="rId130"/>
    <p:sldId id="1646" r:id="rId131"/>
    <p:sldId id="1647" r:id="rId132"/>
    <p:sldId id="1648" r:id="rId133"/>
    <p:sldId id="1649" r:id="rId134"/>
    <p:sldId id="1650" r:id="rId135"/>
    <p:sldId id="1651" r:id="rId136"/>
    <p:sldId id="1652" r:id="rId137"/>
    <p:sldId id="1653" r:id="rId138"/>
    <p:sldId id="1654" r:id="rId139"/>
    <p:sldId id="1655" r:id="rId140"/>
    <p:sldId id="1656" r:id="rId141"/>
    <p:sldId id="1657" r:id="rId142"/>
    <p:sldId id="1658" r:id="rId143"/>
    <p:sldId id="1659" r:id="rId144"/>
    <p:sldId id="1660" r:id="rId145"/>
    <p:sldId id="1661" r:id="rId146"/>
    <p:sldId id="1662" r:id="rId147"/>
    <p:sldId id="1663" r:id="rId148"/>
    <p:sldId id="1664" r:id="rId149"/>
    <p:sldId id="1665" r:id="rId150"/>
    <p:sldId id="1666" r:id="rId151"/>
    <p:sldId id="1667" r:id="rId152"/>
    <p:sldId id="1668" r:id="rId153"/>
    <p:sldId id="1669" r:id="rId154"/>
    <p:sldId id="1670" r:id="rId155"/>
    <p:sldId id="1671" r:id="rId156"/>
    <p:sldId id="1672" r:id="rId157"/>
    <p:sldId id="1673" r:id="rId158"/>
    <p:sldId id="1674" r:id="rId159"/>
    <p:sldId id="1675" r:id="rId160"/>
    <p:sldId id="1676" r:id="rId161"/>
    <p:sldId id="1677" r:id="rId162"/>
    <p:sldId id="1678" r:id="rId163"/>
    <p:sldId id="1679" r:id="rId164"/>
    <p:sldId id="1680" r:id="rId165"/>
    <p:sldId id="1681" r:id="rId166"/>
    <p:sldId id="1682" r:id="rId167"/>
    <p:sldId id="1683" r:id="rId168"/>
    <p:sldId id="1684" r:id="rId169"/>
    <p:sldId id="1685" r:id="rId170"/>
    <p:sldId id="1686" r:id="rId171"/>
    <p:sldId id="1687" r:id="rId172"/>
    <p:sldId id="1688" r:id="rId173"/>
    <p:sldId id="1689" r:id="rId174"/>
    <p:sldId id="1690" r:id="rId175"/>
    <p:sldId id="1691" r:id="rId176"/>
    <p:sldId id="1692" r:id="rId177"/>
    <p:sldId id="1693" r:id="rId178"/>
    <p:sldId id="1694" r:id="rId179"/>
    <p:sldId id="1695" r:id="rId180"/>
    <p:sldId id="1696" r:id="rId181"/>
    <p:sldId id="1697" r:id="rId182"/>
    <p:sldId id="1698" r:id="rId183"/>
    <p:sldId id="1699" r:id="rId184"/>
    <p:sldId id="1700" r:id="rId185"/>
    <p:sldId id="1701" r:id="rId186"/>
    <p:sldId id="1702" r:id="rId187"/>
    <p:sldId id="1703" r:id="rId188"/>
    <p:sldId id="1704" r:id="rId189"/>
    <p:sldId id="1705" r:id="rId190"/>
    <p:sldId id="1706" r:id="rId191"/>
    <p:sldId id="335" r:id="rId192"/>
    <p:sldId id="283" r:id="rId193"/>
  </p:sldIdLst>
  <p:sldSz cx="12192000" cy="6858000"/>
  <p:notesSz cx="6858000" cy="9144000"/>
  <p:custDataLst>
    <p:tags r:id="rId19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帐户" initials="M帐" lastIdx="14" clrIdx="0">
    <p:extLst>
      <p:ext uri="{19B8F6BF-5375-455C-9EA6-DF929625EA0E}">
        <p15:presenceInfo xmlns:p15="http://schemas.microsoft.com/office/powerpoint/2012/main" userId="bfe374392693e00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6" autoAdjust="0"/>
    <p:restoredTop sz="96871" autoAdjust="0"/>
  </p:normalViewPr>
  <p:slideViewPr>
    <p:cSldViewPr snapToGrid="0">
      <p:cViewPr varScale="1">
        <p:scale>
          <a:sx n="82" d="100"/>
          <a:sy n="82" d="100"/>
        </p:scale>
        <p:origin x="758"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gs" Target="tags/tag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commentAuthors" Target="commentAuthors.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B00CE-9247-49D0-8AE5-6DFFAEFF8CEF}" type="datetimeFigureOut">
              <a:rPr lang="zh-CN" altLang="en-US" smtClean="0"/>
              <a:t>2021/12/14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7D86BB-FDB9-4079-8E00-8F1F7A4AA6F0}" type="slidenum">
              <a:rPr lang="zh-CN" altLang="en-US" smtClean="0"/>
              <a:t>‹#›</a:t>
            </a:fld>
            <a:endParaRPr lang="zh-CN" altLang="en-US"/>
          </a:p>
        </p:txBody>
      </p:sp>
    </p:spTree>
    <p:extLst>
      <p:ext uri="{BB962C8B-B14F-4D97-AF65-F5344CB8AC3E}">
        <p14:creationId xmlns:p14="http://schemas.microsoft.com/office/powerpoint/2010/main" val="249607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a:t>
            </a:fld>
            <a:endParaRPr lang="zh-CN" altLang="en-US"/>
          </a:p>
        </p:txBody>
      </p:sp>
    </p:spTree>
    <p:extLst>
      <p:ext uri="{BB962C8B-B14F-4D97-AF65-F5344CB8AC3E}">
        <p14:creationId xmlns:p14="http://schemas.microsoft.com/office/powerpoint/2010/main" val="3650534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109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119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129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139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149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159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169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179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189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191</a:t>
            </a:fld>
            <a:endParaRPr lang="zh-CN" altLang="en-US"/>
          </a:p>
        </p:txBody>
      </p:sp>
    </p:spTree>
    <p:extLst>
      <p:ext uri="{BB962C8B-B14F-4D97-AF65-F5344CB8AC3E}">
        <p14:creationId xmlns:p14="http://schemas.microsoft.com/office/powerpoint/2010/main" val="22665327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192</a:t>
            </a:fld>
            <a:endParaRPr lang="zh-CN" altLang="en-US"/>
          </a:p>
        </p:txBody>
      </p:sp>
    </p:spTree>
    <p:extLst>
      <p:ext uri="{BB962C8B-B14F-4D97-AF65-F5344CB8AC3E}">
        <p14:creationId xmlns:p14="http://schemas.microsoft.com/office/powerpoint/2010/main" val="2250442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29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39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49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59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69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79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89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90</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91</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92</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93</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94</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95</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96</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97</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98</a:t>
            </a:fld>
            <a:endParaRPr lang="zh-CN" altLang="en-US"/>
          </a:p>
        </p:txBody>
      </p:sp>
    </p:spTree>
    <p:extLst>
      <p:ext uri="{BB962C8B-B14F-4D97-AF65-F5344CB8AC3E}">
        <p14:creationId xmlns:p14="http://schemas.microsoft.com/office/powerpoint/2010/main" val="4587558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7D86BB-FDB9-4079-8E00-8F1F7A4AA6F0}" type="slidenum">
              <a:rPr lang="zh-CN" altLang="en-US" smtClean="0"/>
              <a:t>99</a:t>
            </a:fld>
            <a:endParaRPr lang="zh-CN" altLang="en-US"/>
          </a:p>
        </p:txBody>
      </p:sp>
    </p:spTree>
    <p:extLst>
      <p:ext uri="{BB962C8B-B14F-4D97-AF65-F5344CB8AC3E}">
        <p14:creationId xmlns:p14="http://schemas.microsoft.com/office/powerpoint/2010/main" val="4587558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2021/12/14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8" name="圆角矩形 12">
            <a:extLst>
              <a:ext uri="{FF2B5EF4-FFF2-40B4-BE49-F238E27FC236}">
                <a16:creationId xmlns:a16="http://schemas.microsoft.com/office/drawing/2014/main" id="{F66A5689-815C-4A86-86F9-99F279F8FE04}"/>
              </a:ext>
            </a:extLst>
          </p:cNvPr>
          <p:cNvSpPr/>
          <p:nvPr userDrawn="1"/>
        </p:nvSpPr>
        <p:spPr>
          <a:xfrm>
            <a:off x="4063999" y="810988"/>
            <a:ext cx="4117976" cy="693916"/>
          </a:xfrm>
          <a:prstGeom prst="roundRect">
            <a:avLst/>
          </a:prstGeom>
          <a:solidFill>
            <a:schemeClr val="bg1"/>
          </a:solidFill>
          <a:ln w="19050">
            <a:solidFill>
              <a:srgbClr val="135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4" descr="C:\Users\wz\Desktop\黑马程序员横板logo.png">
            <a:extLst>
              <a:ext uri="{FF2B5EF4-FFF2-40B4-BE49-F238E27FC236}">
                <a16:creationId xmlns:a16="http://schemas.microsoft.com/office/drawing/2014/main" id="{F169713A-E595-43C4-9D10-5C95C4F305D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28544" y="603199"/>
            <a:ext cx="2448556" cy="108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539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2021/12/14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pic>
        <p:nvPicPr>
          <p:cNvPr id="268290"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781"/>
            <a:ext cx="12192000" cy="685243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a:stretch>
            <a:fillRect/>
          </a:stretch>
        </p:blipFill>
        <p:spPr>
          <a:xfrm>
            <a:off x="8702862" y="258811"/>
            <a:ext cx="2990476" cy="761905"/>
          </a:xfrm>
          <a:prstGeom prst="rect">
            <a:avLst/>
          </a:prstGeom>
        </p:spPr>
      </p:pic>
    </p:spTree>
    <p:extLst>
      <p:ext uri="{BB962C8B-B14F-4D97-AF65-F5344CB8AC3E}">
        <p14:creationId xmlns:p14="http://schemas.microsoft.com/office/powerpoint/2010/main" val="2691881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2021/12/14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pic>
        <p:nvPicPr>
          <p:cNvPr id="269314"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48" y="0"/>
            <a:ext cx="1220189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a:stretch>
            <a:fillRect/>
          </a:stretch>
        </p:blipFill>
        <p:spPr>
          <a:xfrm>
            <a:off x="8610600" y="268431"/>
            <a:ext cx="2990476" cy="761905"/>
          </a:xfrm>
          <a:prstGeom prst="rect">
            <a:avLst/>
          </a:prstGeom>
        </p:spPr>
      </p:pic>
    </p:spTree>
    <p:extLst>
      <p:ext uri="{BB962C8B-B14F-4D97-AF65-F5344CB8AC3E}">
        <p14:creationId xmlns:p14="http://schemas.microsoft.com/office/powerpoint/2010/main" val="55882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CEA79B1-94F2-44A5-8271-BE7A17D6686D}" type="datetimeFigureOut">
              <a:rPr lang="zh-CN" altLang="en-US" smtClean="0"/>
              <a:t>2021/12/14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270338"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781"/>
            <a:ext cx="12192000" cy="685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73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CEA79B1-94F2-44A5-8271-BE7A17D6686D}" type="datetimeFigureOut">
              <a:rPr lang="zh-CN" altLang="en-US" smtClean="0"/>
              <a:t>2021/12/14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271362"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781"/>
            <a:ext cx="12192000" cy="685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202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t>2021/12/14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272386"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781"/>
            <a:ext cx="12192000" cy="685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689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t>2021/12/14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14409"/>
          </a:xfrm>
          <a:prstGeom prst="rect">
            <a:avLst/>
          </a:prstGeom>
        </p:spPr>
      </p:pic>
    </p:spTree>
    <p:extLst>
      <p:ext uri="{BB962C8B-B14F-4D97-AF65-F5344CB8AC3E}">
        <p14:creationId xmlns:p14="http://schemas.microsoft.com/office/powerpoint/2010/main" val="225923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73410" name="Picture 2" descr="C:\Users\admin\Desktop\图片1(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781"/>
            <a:ext cx="12196948" cy="68552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userDrawn="1"/>
        </p:nvPicPr>
        <p:blipFill>
          <a:blip r:embed="rId3"/>
          <a:stretch>
            <a:fillRect/>
          </a:stretch>
        </p:blipFill>
        <p:spPr>
          <a:xfrm>
            <a:off x="8626662" y="254047"/>
            <a:ext cx="2990476" cy="76190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441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A79B1-94F2-44A5-8271-BE7A17D6686D}" type="datetimeFigureOut">
              <a:rPr lang="zh-CN" altLang="en-US" smtClean="0"/>
              <a:t>2021/12/14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893D6-510C-4F6F-9867-0DA6859ED432}" type="slidenum">
              <a:rPr lang="zh-CN" altLang="en-US" smtClean="0"/>
              <a:t>‹#›</a:t>
            </a:fld>
            <a:endParaRPr lang="zh-CN" altLang="en-US"/>
          </a:p>
        </p:txBody>
      </p:sp>
      <p:pic>
        <p:nvPicPr>
          <p:cNvPr id="7" name="图片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8" name="矩形 1"/>
          <p:cNvSpPr>
            <a:spLocks noChangeArrowheads="1"/>
          </p:cNvSpPr>
          <p:nvPr userDrawn="1"/>
        </p:nvSpPr>
        <p:spPr bwMode="auto">
          <a:xfrm>
            <a:off x="871382" y="363024"/>
            <a:ext cx="893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extLst>
      <p:ext uri="{BB962C8B-B14F-4D97-AF65-F5344CB8AC3E}">
        <p14:creationId xmlns:p14="http://schemas.microsoft.com/office/powerpoint/2010/main" val="634962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6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10.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8.xml"/><Relationship Id="rId1" Type="http://schemas.openxmlformats.org/officeDocument/2006/relationships/tags" Target="../tags/tag100.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8.xml"/><Relationship Id="rId1" Type="http://schemas.openxmlformats.org/officeDocument/2006/relationships/tags" Target="../tags/tag101.xml"/><Relationship Id="rId4" Type="http://schemas.openxmlformats.org/officeDocument/2006/relationships/image" Target="../media/image28.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8.xml"/><Relationship Id="rId1" Type="http://schemas.openxmlformats.org/officeDocument/2006/relationships/tags" Target="../tags/tag102.xml"/><Relationship Id="rId4" Type="http://schemas.openxmlformats.org/officeDocument/2006/relationships/image" Target="../media/image54.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8.xml"/><Relationship Id="rId1" Type="http://schemas.openxmlformats.org/officeDocument/2006/relationships/tags" Target="../tags/tag103.xml"/><Relationship Id="rId4" Type="http://schemas.openxmlformats.org/officeDocument/2006/relationships/image" Target="../media/image54.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8.xml"/><Relationship Id="rId1" Type="http://schemas.openxmlformats.org/officeDocument/2006/relationships/tags" Target="../tags/tag104.xml"/><Relationship Id="rId4" Type="http://schemas.openxmlformats.org/officeDocument/2006/relationships/image" Target="../media/image55.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8.xml"/><Relationship Id="rId1" Type="http://schemas.openxmlformats.org/officeDocument/2006/relationships/tags" Target="../tags/tag105.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8.xml"/><Relationship Id="rId1" Type="http://schemas.openxmlformats.org/officeDocument/2006/relationships/tags" Target="../tags/tag106.xml"/><Relationship Id="rId4" Type="http://schemas.openxmlformats.org/officeDocument/2006/relationships/image" Target="../media/image28.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8.xml"/><Relationship Id="rId1" Type="http://schemas.openxmlformats.org/officeDocument/2006/relationships/tags" Target="../tags/tag107.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8.xml"/><Relationship Id="rId1" Type="http://schemas.openxmlformats.org/officeDocument/2006/relationships/tags" Target="../tags/tag108.xml"/><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8.xml"/><Relationship Id="rId1" Type="http://schemas.openxmlformats.org/officeDocument/2006/relationships/tags" Target="../tags/tag109.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8.xml"/><Relationship Id="rId1" Type="http://schemas.openxmlformats.org/officeDocument/2006/relationships/tags" Target="../tags/tag110.xm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8.xml"/><Relationship Id="rId1" Type="http://schemas.openxmlformats.org/officeDocument/2006/relationships/tags" Target="../tags/tag11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8.xml"/><Relationship Id="rId1" Type="http://schemas.openxmlformats.org/officeDocument/2006/relationships/tags" Target="../tags/tag11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8.xml"/><Relationship Id="rId1" Type="http://schemas.openxmlformats.org/officeDocument/2006/relationships/tags" Target="../tags/tag113.xml"/><Relationship Id="rId4" Type="http://schemas.openxmlformats.org/officeDocument/2006/relationships/image" Target="../media/image58.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8.xml"/><Relationship Id="rId1" Type="http://schemas.openxmlformats.org/officeDocument/2006/relationships/tags" Target="../tags/tag114.xml"/><Relationship Id="rId4" Type="http://schemas.openxmlformats.org/officeDocument/2006/relationships/image" Target="../media/image51.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8.xml"/><Relationship Id="rId1" Type="http://schemas.openxmlformats.org/officeDocument/2006/relationships/tags" Target="../tags/tag115.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8.xml"/><Relationship Id="rId1" Type="http://schemas.openxmlformats.org/officeDocument/2006/relationships/tags" Target="../tags/tag116.xml"/><Relationship Id="rId4" Type="http://schemas.openxmlformats.org/officeDocument/2006/relationships/image" Target="../media/image59.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8.xml"/><Relationship Id="rId1" Type="http://schemas.openxmlformats.org/officeDocument/2006/relationships/tags" Target="../tags/tag117.xml"/><Relationship Id="rId4" Type="http://schemas.openxmlformats.org/officeDocument/2006/relationships/image" Target="../media/image60.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8.xml"/><Relationship Id="rId1" Type="http://schemas.openxmlformats.org/officeDocument/2006/relationships/tags" Target="../tags/tag118.xml"/><Relationship Id="rId4" Type="http://schemas.openxmlformats.org/officeDocument/2006/relationships/image" Target="../media/image61.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8.xml"/><Relationship Id="rId1" Type="http://schemas.openxmlformats.org/officeDocument/2006/relationships/tags" Target="../tags/tag119.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8.xml"/><Relationship Id="rId1" Type="http://schemas.openxmlformats.org/officeDocument/2006/relationships/tags" Target="../tags/tag120.xml"/><Relationship Id="rId4" Type="http://schemas.openxmlformats.org/officeDocument/2006/relationships/image" Target="../media/image63.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8.xml"/><Relationship Id="rId1" Type="http://schemas.openxmlformats.org/officeDocument/2006/relationships/tags" Target="../tags/tag121.xml"/><Relationship Id="rId4" Type="http://schemas.openxmlformats.org/officeDocument/2006/relationships/image" Target="../media/image64.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8.xml"/><Relationship Id="rId1" Type="http://schemas.openxmlformats.org/officeDocument/2006/relationships/tags" Target="../tags/tag122.xml"/><Relationship Id="rId4" Type="http://schemas.openxmlformats.org/officeDocument/2006/relationships/image" Target="../media/image65.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8.xml"/><Relationship Id="rId1" Type="http://schemas.openxmlformats.org/officeDocument/2006/relationships/tags" Target="../tags/tag123.xml"/><Relationship Id="rId4" Type="http://schemas.openxmlformats.org/officeDocument/2006/relationships/image" Target="../media/image66.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8.xml"/><Relationship Id="rId1" Type="http://schemas.openxmlformats.org/officeDocument/2006/relationships/tags" Target="../tags/tag124.xml"/><Relationship Id="rId4" Type="http://schemas.openxmlformats.org/officeDocument/2006/relationships/image" Target="../media/image66.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8.xml"/><Relationship Id="rId1" Type="http://schemas.openxmlformats.org/officeDocument/2006/relationships/tags" Target="../tags/tag125.xml"/><Relationship Id="rId4" Type="http://schemas.openxmlformats.org/officeDocument/2006/relationships/image" Target="../media/image66.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8.xml"/><Relationship Id="rId1" Type="http://schemas.openxmlformats.org/officeDocument/2006/relationships/tags" Target="../tags/tag126.xml"/><Relationship Id="rId4" Type="http://schemas.openxmlformats.org/officeDocument/2006/relationships/image" Target="../media/image67.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8.xml"/><Relationship Id="rId1" Type="http://schemas.openxmlformats.org/officeDocument/2006/relationships/tags" Target="../tags/tag12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8.xml"/><Relationship Id="rId1" Type="http://schemas.openxmlformats.org/officeDocument/2006/relationships/tags" Target="../tags/tag128.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8.xml"/><Relationship Id="rId1" Type="http://schemas.openxmlformats.org/officeDocument/2006/relationships/tags" Target="../tags/tag129.xml"/><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8.xml"/><Relationship Id="rId1" Type="http://schemas.openxmlformats.org/officeDocument/2006/relationships/tags" Target="../tags/tag130.xml"/><Relationship Id="rId4" Type="http://schemas.openxmlformats.org/officeDocument/2006/relationships/image" Target="../media/image69.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8.xml"/><Relationship Id="rId1" Type="http://schemas.openxmlformats.org/officeDocument/2006/relationships/tags" Target="../tags/tag131.xml"/><Relationship Id="rId4" Type="http://schemas.openxmlformats.org/officeDocument/2006/relationships/image" Target="../media/image69.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8.xml"/><Relationship Id="rId1" Type="http://schemas.openxmlformats.org/officeDocument/2006/relationships/tags" Target="../tags/tag132.xml"/><Relationship Id="rId4" Type="http://schemas.openxmlformats.org/officeDocument/2006/relationships/image" Target="../media/image69.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8.xml"/><Relationship Id="rId1" Type="http://schemas.openxmlformats.org/officeDocument/2006/relationships/tags" Target="../tags/tag133.xml"/><Relationship Id="rId4" Type="http://schemas.openxmlformats.org/officeDocument/2006/relationships/image" Target="../media/image70.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8.xml"/><Relationship Id="rId1" Type="http://schemas.openxmlformats.org/officeDocument/2006/relationships/tags" Target="../tags/tag134.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8.xml"/><Relationship Id="rId1" Type="http://schemas.openxmlformats.org/officeDocument/2006/relationships/tags" Target="../tags/tag135.xml"/><Relationship Id="rId4" Type="http://schemas.openxmlformats.org/officeDocument/2006/relationships/image" Target="../media/image71.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8.xml"/><Relationship Id="rId1" Type="http://schemas.openxmlformats.org/officeDocument/2006/relationships/tags" Target="../tags/tag136.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8.xml"/><Relationship Id="rId1" Type="http://schemas.openxmlformats.org/officeDocument/2006/relationships/tags" Target="../tags/tag137.xml"/><Relationship Id="rId4" Type="http://schemas.openxmlformats.org/officeDocument/2006/relationships/image" Target="../media/image72.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8.xml"/><Relationship Id="rId1" Type="http://schemas.openxmlformats.org/officeDocument/2006/relationships/tags" Target="../tags/tag138.xml"/><Relationship Id="rId4" Type="http://schemas.openxmlformats.org/officeDocument/2006/relationships/image" Target="../media/image72.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8.xml"/><Relationship Id="rId1" Type="http://schemas.openxmlformats.org/officeDocument/2006/relationships/tags" Target="../tags/tag139.xml"/><Relationship Id="rId4" Type="http://schemas.openxmlformats.org/officeDocument/2006/relationships/image" Target="../media/image7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8.xml"/><Relationship Id="rId1" Type="http://schemas.openxmlformats.org/officeDocument/2006/relationships/tags" Target="../tags/tag140.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8.xml"/><Relationship Id="rId1" Type="http://schemas.openxmlformats.org/officeDocument/2006/relationships/tags" Target="../tags/tag141.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8.xml"/><Relationship Id="rId1" Type="http://schemas.openxmlformats.org/officeDocument/2006/relationships/tags" Target="../tags/tag142.xml"/><Relationship Id="rId4" Type="http://schemas.openxmlformats.org/officeDocument/2006/relationships/image" Target="../media/image74.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8.xml"/><Relationship Id="rId1" Type="http://schemas.openxmlformats.org/officeDocument/2006/relationships/tags" Target="../tags/tag143.xml"/><Relationship Id="rId4" Type="http://schemas.openxmlformats.org/officeDocument/2006/relationships/image" Target="../media/image75.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8.xml"/><Relationship Id="rId1" Type="http://schemas.openxmlformats.org/officeDocument/2006/relationships/tags" Target="../tags/tag144.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8.xml"/><Relationship Id="rId1" Type="http://schemas.openxmlformats.org/officeDocument/2006/relationships/tags" Target="../tags/tag145.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8.xml"/><Relationship Id="rId1" Type="http://schemas.openxmlformats.org/officeDocument/2006/relationships/tags" Target="../tags/tag146.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8.xml"/><Relationship Id="rId1" Type="http://schemas.openxmlformats.org/officeDocument/2006/relationships/tags" Target="../tags/tag147.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8.xml"/><Relationship Id="rId1" Type="http://schemas.openxmlformats.org/officeDocument/2006/relationships/tags" Target="../tags/tag148.xml"/><Relationship Id="rId4" Type="http://schemas.openxmlformats.org/officeDocument/2006/relationships/image" Target="../media/image76.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8.xml"/><Relationship Id="rId1" Type="http://schemas.openxmlformats.org/officeDocument/2006/relationships/tags" Target="../tags/tag149.xml"/><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5.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8.xml"/><Relationship Id="rId1" Type="http://schemas.openxmlformats.org/officeDocument/2006/relationships/tags" Target="../tags/tag150.xml"/><Relationship Id="rId4" Type="http://schemas.openxmlformats.org/officeDocument/2006/relationships/image" Target="../media/image78.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1.xml"/><Relationship Id="rId1" Type="http://schemas.openxmlformats.org/officeDocument/2006/relationships/vmlDrawing" Target="../drawings/vmlDrawing1.vml"/><Relationship Id="rId6" Type="http://schemas.openxmlformats.org/officeDocument/2006/relationships/image" Target="../media/image79.emf"/><Relationship Id="rId5" Type="http://schemas.openxmlformats.org/officeDocument/2006/relationships/oleObject" Target="../embeddings/oleObject1.bin"/><Relationship Id="rId4"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8.xml"/><Relationship Id="rId1" Type="http://schemas.openxmlformats.org/officeDocument/2006/relationships/tags" Target="../tags/tag15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8.xml"/><Relationship Id="rId1" Type="http://schemas.openxmlformats.org/officeDocument/2006/relationships/tags" Target="../tags/tag153.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8.xml"/><Relationship Id="rId1" Type="http://schemas.openxmlformats.org/officeDocument/2006/relationships/tags" Target="../tags/tag154.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8.xml"/><Relationship Id="rId1" Type="http://schemas.openxmlformats.org/officeDocument/2006/relationships/tags" Target="../tags/tag155.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8.xml"/><Relationship Id="rId1" Type="http://schemas.openxmlformats.org/officeDocument/2006/relationships/tags" Target="../tags/tag156.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8.xml"/><Relationship Id="rId1" Type="http://schemas.openxmlformats.org/officeDocument/2006/relationships/tags" Target="../tags/tag157.xml"/><Relationship Id="rId4" Type="http://schemas.openxmlformats.org/officeDocument/2006/relationships/image" Target="../media/image80.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8.xml"/><Relationship Id="rId1" Type="http://schemas.openxmlformats.org/officeDocument/2006/relationships/tags" Target="../tags/tag158.xml"/><Relationship Id="rId4" Type="http://schemas.openxmlformats.org/officeDocument/2006/relationships/image" Target="../media/image80.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8.xml"/><Relationship Id="rId1" Type="http://schemas.openxmlformats.org/officeDocument/2006/relationships/tags" Target="../tags/tag159.xml"/><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8.xml"/><Relationship Id="rId1" Type="http://schemas.openxmlformats.org/officeDocument/2006/relationships/tags" Target="../tags/tag160.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8.xml"/><Relationship Id="rId1" Type="http://schemas.openxmlformats.org/officeDocument/2006/relationships/tags" Target="../tags/tag161.xml"/><Relationship Id="rId4" Type="http://schemas.openxmlformats.org/officeDocument/2006/relationships/image" Target="../media/image82.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8.xml"/><Relationship Id="rId1" Type="http://schemas.openxmlformats.org/officeDocument/2006/relationships/tags" Target="../tags/tag162.xml"/><Relationship Id="rId4" Type="http://schemas.openxmlformats.org/officeDocument/2006/relationships/image" Target="../media/image82.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8.xml"/><Relationship Id="rId1" Type="http://schemas.openxmlformats.org/officeDocument/2006/relationships/tags" Target="../tags/tag163.xml"/><Relationship Id="rId4" Type="http://schemas.openxmlformats.org/officeDocument/2006/relationships/image" Target="../media/image83.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8.xml"/><Relationship Id="rId1" Type="http://schemas.openxmlformats.org/officeDocument/2006/relationships/tags" Target="../tags/tag164.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8.xml"/><Relationship Id="rId1" Type="http://schemas.openxmlformats.org/officeDocument/2006/relationships/tags" Target="../tags/tag165.xml"/><Relationship Id="rId4" Type="http://schemas.openxmlformats.org/officeDocument/2006/relationships/image" Target="../media/image28.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8.xml"/><Relationship Id="rId1" Type="http://schemas.openxmlformats.org/officeDocument/2006/relationships/tags" Target="../tags/tag166.xml"/><Relationship Id="rId4" Type="http://schemas.openxmlformats.org/officeDocument/2006/relationships/image" Target="../media/image84.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8.xml"/><Relationship Id="rId1" Type="http://schemas.openxmlformats.org/officeDocument/2006/relationships/tags" Target="../tags/tag167.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8.xml"/><Relationship Id="rId1" Type="http://schemas.openxmlformats.org/officeDocument/2006/relationships/tags" Target="../tags/tag168.xml"/><Relationship Id="rId4" Type="http://schemas.openxmlformats.org/officeDocument/2006/relationships/image" Target="../media/image85.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8.xml"/><Relationship Id="rId1" Type="http://schemas.openxmlformats.org/officeDocument/2006/relationships/tags" Target="../tags/tag169.xml"/><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8.xml"/><Relationship Id="rId1" Type="http://schemas.openxmlformats.org/officeDocument/2006/relationships/tags" Target="../tags/tag170.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8.xml"/><Relationship Id="rId1" Type="http://schemas.openxmlformats.org/officeDocument/2006/relationships/tags" Target="../tags/tag171.xml"/><Relationship Id="rId4" Type="http://schemas.openxmlformats.org/officeDocument/2006/relationships/image" Target="../media/image87.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8.xml"/><Relationship Id="rId1" Type="http://schemas.openxmlformats.org/officeDocument/2006/relationships/tags" Target="../tags/tag172.xml"/><Relationship Id="rId4" Type="http://schemas.openxmlformats.org/officeDocument/2006/relationships/image" Target="../media/image87.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8.xml"/><Relationship Id="rId1" Type="http://schemas.openxmlformats.org/officeDocument/2006/relationships/tags" Target="../tags/tag173.xml"/><Relationship Id="rId4" Type="http://schemas.openxmlformats.org/officeDocument/2006/relationships/image" Target="../media/image88.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8.xml"/><Relationship Id="rId1" Type="http://schemas.openxmlformats.org/officeDocument/2006/relationships/tags" Target="../tags/tag174.xml"/><Relationship Id="rId4" Type="http://schemas.openxmlformats.org/officeDocument/2006/relationships/image" Target="../media/image89.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8.xml"/><Relationship Id="rId1" Type="http://schemas.openxmlformats.org/officeDocument/2006/relationships/tags" Target="../tags/tag175.xml"/><Relationship Id="rId4" Type="http://schemas.openxmlformats.org/officeDocument/2006/relationships/image" Target="../media/image90.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8.xml"/><Relationship Id="rId1" Type="http://schemas.openxmlformats.org/officeDocument/2006/relationships/tags" Target="../tags/tag176.xml"/><Relationship Id="rId4" Type="http://schemas.openxmlformats.org/officeDocument/2006/relationships/image" Target="../media/image91.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8.xml"/><Relationship Id="rId1" Type="http://schemas.openxmlformats.org/officeDocument/2006/relationships/tags" Target="../tags/tag177.xml"/><Relationship Id="rId4" Type="http://schemas.openxmlformats.org/officeDocument/2006/relationships/image" Target="../media/image51.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8.xml"/><Relationship Id="rId1" Type="http://schemas.openxmlformats.org/officeDocument/2006/relationships/tags" Target="../tags/tag178.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8.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18.xml"/><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8.xml"/><Relationship Id="rId1" Type="http://schemas.openxmlformats.org/officeDocument/2006/relationships/tags" Target="../tags/tag180.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8.xml"/><Relationship Id="rId1" Type="http://schemas.openxmlformats.org/officeDocument/2006/relationships/tags" Target="../tags/tag181.xml"/><Relationship Id="rId4" Type="http://schemas.openxmlformats.org/officeDocument/2006/relationships/image" Target="../media/image92.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8.xml"/><Relationship Id="rId1" Type="http://schemas.openxmlformats.org/officeDocument/2006/relationships/tags" Target="../tags/tag182.xml"/><Relationship Id="rId4" Type="http://schemas.openxmlformats.org/officeDocument/2006/relationships/image" Target="../media/image93.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8.xml"/><Relationship Id="rId1" Type="http://schemas.openxmlformats.org/officeDocument/2006/relationships/tags" Target="../tags/tag183.xml"/><Relationship Id="rId4" Type="http://schemas.openxmlformats.org/officeDocument/2006/relationships/image" Target="../media/image94.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8.xml"/><Relationship Id="rId1" Type="http://schemas.openxmlformats.org/officeDocument/2006/relationships/tags" Target="../tags/tag184.xml"/><Relationship Id="rId4" Type="http://schemas.openxmlformats.org/officeDocument/2006/relationships/image" Target="../media/image95.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8.xml"/><Relationship Id="rId1" Type="http://schemas.openxmlformats.org/officeDocument/2006/relationships/tags" Target="../tags/tag185.xml"/><Relationship Id="rId4" Type="http://schemas.openxmlformats.org/officeDocument/2006/relationships/image" Target="../media/image96.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8.xml"/><Relationship Id="rId1" Type="http://schemas.openxmlformats.org/officeDocument/2006/relationships/tags" Target="../tags/tag186.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8.xml"/><Relationship Id="rId1" Type="http://schemas.openxmlformats.org/officeDocument/2006/relationships/tags" Target="../tags/tag187.xml"/><Relationship Id="rId4" Type="http://schemas.openxmlformats.org/officeDocument/2006/relationships/image" Target="../media/image97.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8.xml"/><Relationship Id="rId1" Type="http://schemas.openxmlformats.org/officeDocument/2006/relationships/tags" Target="../tags/tag188.xml"/><Relationship Id="rId4" Type="http://schemas.openxmlformats.org/officeDocument/2006/relationships/image" Target="../media/image97.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8.xml"/><Relationship Id="rId1" Type="http://schemas.openxmlformats.org/officeDocument/2006/relationships/tags" Target="../tags/tag189.xml"/><Relationship Id="rId4" Type="http://schemas.openxmlformats.org/officeDocument/2006/relationships/image" Target="../media/image9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19.xml"/><Relationship Id="rId4" Type="http://schemas.openxmlformats.org/officeDocument/2006/relationships/image" Target="../media/image16.pn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8.xml"/><Relationship Id="rId1" Type="http://schemas.openxmlformats.org/officeDocument/2006/relationships/tags" Target="../tags/tag190.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9.xml"/><Relationship Id="rId1" Type="http://schemas.openxmlformats.org/officeDocument/2006/relationships/tags" Target="../tags/tag191.xml"/><Relationship Id="rId4" Type="http://schemas.openxmlformats.org/officeDocument/2006/relationships/image" Target="../media/image99.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7.xml"/><Relationship Id="rId1" Type="http://schemas.openxmlformats.org/officeDocument/2006/relationships/tags" Target="../tags/tag19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2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2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4.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2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26.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29.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3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3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tags" Target="../tags/tag3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35.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36.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37.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tags" Target="../tags/tag38.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40.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tags" Target="../tags/tag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tags" Target="../tags/tag4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tags" Target="../tags/tag4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tags" Target="../tags/tag44.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tags" Target="../tags/tag45.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tags" Target="../tags/tag46.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tags" Target="../tags/tag47.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48.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50.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tags" Target="../tags/tag51.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5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53.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5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8.xml"/><Relationship Id="rId1" Type="http://schemas.openxmlformats.org/officeDocument/2006/relationships/tags" Target="../tags/tag5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tags" Target="../tags/tag5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8.xml"/><Relationship Id="rId1" Type="http://schemas.openxmlformats.org/officeDocument/2006/relationships/tags" Target="../tags/tag57.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xml"/><Relationship Id="rId1" Type="http://schemas.openxmlformats.org/officeDocument/2006/relationships/tags" Target="../tags/tag58.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8.xml"/><Relationship Id="rId1" Type="http://schemas.openxmlformats.org/officeDocument/2006/relationships/tags" Target="../tags/tag59.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6.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8.xml"/><Relationship Id="rId1" Type="http://schemas.openxmlformats.org/officeDocument/2006/relationships/tags" Target="../tags/tag6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xml"/><Relationship Id="rId1" Type="http://schemas.openxmlformats.org/officeDocument/2006/relationships/tags" Target="../tags/tag61.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xml"/><Relationship Id="rId1" Type="http://schemas.openxmlformats.org/officeDocument/2006/relationships/tags" Target="../tags/tag6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6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tags" Target="../tags/tag6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8.xml"/><Relationship Id="rId1" Type="http://schemas.openxmlformats.org/officeDocument/2006/relationships/tags" Target="../tags/tag65.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8.xml"/><Relationship Id="rId1" Type="http://schemas.openxmlformats.org/officeDocument/2006/relationships/tags" Target="../tags/tag6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tags" Target="../tags/tag67.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xml"/><Relationship Id="rId1" Type="http://schemas.openxmlformats.org/officeDocument/2006/relationships/tags" Target="../tags/tag68.xm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xml"/><Relationship Id="rId1" Type="http://schemas.openxmlformats.org/officeDocument/2006/relationships/tags" Target="../tags/tag69.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7.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70.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xml"/><Relationship Id="rId1" Type="http://schemas.openxmlformats.org/officeDocument/2006/relationships/tags" Target="../tags/tag7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xml"/><Relationship Id="rId1" Type="http://schemas.openxmlformats.org/officeDocument/2006/relationships/tags" Target="../tags/tag7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xml"/><Relationship Id="rId1" Type="http://schemas.openxmlformats.org/officeDocument/2006/relationships/tags" Target="../tags/tag7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8.xml"/><Relationship Id="rId1" Type="http://schemas.openxmlformats.org/officeDocument/2006/relationships/tags" Target="../tags/tag74.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8.xml"/><Relationship Id="rId1" Type="http://schemas.openxmlformats.org/officeDocument/2006/relationships/tags" Target="../tags/tag75.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8.xml"/><Relationship Id="rId1" Type="http://schemas.openxmlformats.org/officeDocument/2006/relationships/tags" Target="../tags/tag76.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8.xml"/><Relationship Id="rId1" Type="http://schemas.openxmlformats.org/officeDocument/2006/relationships/tags" Target="../tags/tag77.xml"/><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8.xml"/><Relationship Id="rId1" Type="http://schemas.openxmlformats.org/officeDocument/2006/relationships/tags" Target="../tags/tag78.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8.xml"/><Relationship Id="rId1" Type="http://schemas.openxmlformats.org/officeDocument/2006/relationships/tags" Target="../tags/tag79.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8.xml"/><Relationship Id="rId1" Type="http://schemas.openxmlformats.org/officeDocument/2006/relationships/tags" Target="../tags/tag80.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xml"/><Relationship Id="rId1" Type="http://schemas.openxmlformats.org/officeDocument/2006/relationships/tags" Target="../tags/tag81.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8.xml"/><Relationship Id="rId1" Type="http://schemas.openxmlformats.org/officeDocument/2006/relationships/tags" Target="../tags/tag8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8.xml"/><Relationship Id="rId1" Type="http://schemas.openxmlformats.org/officeDocument/2006/relationships/tags" Target="../tags/tag83.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8.xml"/><Relationship Id="rId1" Type="http://schemas.openxmlformats.org/officeDocument/2006/relationships/tags" Target="../tags/tag84.xml"/><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8.xml"/><Relationship Id="rId1" Type="http://schemas.openxmlformats.org/officeDocument/2006/relationships/tags" Target="../tags/tag8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8.xml"/><Relationship Id="rId1" Type="http://schemas.openxmlformats.org/officeDocument/2006/relationships/tags" Target="../tags/tag86.xml"/><Relationship Id="rId4" Type="http://schemas.openxmlformats.org/officeDocument/2006/relationships/image" Target="../media/image3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8.xml"/><Relationship Id="rId1" Type="http://schemas.openxmlformats.org/officeDocument/2006/relationships/tags" Target="../tags/tag87.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8.xml"/><Relationship Id="rId1" Type="http://schemas.openxmlformats.org/officeDocument/2006/relationships/tags" Target="../tags/tag88.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8.xml"/><Relationship Id="rId1" Type="http://schemas.openxmlformats.org/officeDocument/2006/relationships/tags" Target="../tags/tag8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8.xml"/><Relationship Id="rId1" Type="http://schemas.openxmlformats.org/officeDocument/2006/relationships/tags" Target="../tags/tag90.xml"/><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8.xml"/><Relationship Id="rId1" Type="http://schemas.openxmlformats.org/officeDocument/2006/relationships/tags" Target="../tags/tag91.xml"/><Relationship Id="rId4" Type="http://schemas.openxmlformats.org/officeDocument/2006/relationships/image" Target="../media/image49.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8.xml"/><Relationship Id="rId1" Type="http://schemas.openxmlformats.org/officeDocument/2006/relationships/tags" Target="../tags/tag92.xml"/><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8.xml"/><Relationship Id="rId1" Type="http://schemas.openxmlformats.org/officeDocument/2006/relationships/tags" Target="../tags/tag93.xml"/><Relationship Id="rId4" Type="http://schemas.openxmlformats.org/officeDocument/2006/relationships/image" Target="../media/image50.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8.xml"/><Relationship Id="rId1" Type="http://schemas.openxmlformats.org/officeDocument/2006/relationships/tags" Target="../tags/tag9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8.xml"/><Relationship Id="rId1" Type="http://schemas.openxmlformats.org/officeDocument/2006/relationships/tags" Target="../tags/tag95.xml"/><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8.xml"/><Relationship Id="rId1" Type="http://schemas.openxmlformats.org/officeDocument/2006/relationships/tags" Target="../tags/tag96.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8.xml"/><Relationship Id="rId1" Type="http://schemas.openxmlformats.org/officeDocument/2006/relationships/tags" Target="../tags/tag97.xml"/><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8.xml"/><Relationship Id="rId1" Type="http://schemas.openxmlformats.org/officeDocument/2006/relationships/tags" Target="../tags/tag98.xml"/><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8.xml"/><Relationship Id="rId1" Type="http://schemas.openxmlformats.org/officeDocument/2006/relationships/tags" Target="../tags/tag99.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524000" y="1596979"/>
            <a:ext cx="9473852" cy="1912983"/>
          </a:xfrm>
        </p:spPr>
        <p:txBody>
          <a:bodyPr/>
          <a:lstStyle/>
          <a:p>
            <a:r>
              <a:rPr lang="zh-CN" altLang="en-US" b="1" dirty="0">
                <a:latin typeface="方正细倩简体"/>
                <a:ea typeface="方正细倩简体"/>
                <a:cs typeface="方正细倩简体"/>
              </a:rPr>
              <a:t>第</a:t>
            </a:r>
            <a:r>
              <a:rPr lang="en-US" altLang="zh-CN" b="1" dirty="0">
                <a:latin typeface="方正细倩简体"/>
                <a:ea typeface="方正细倩简体"/>
                <a:cs typeface="方正细倩简体"/>
              </a:rPr>
              <a:t>4</a:t>
            </a:r>
            <a:r>
              <a:rPr lang="zh-CN" altLang="en-US" b="1" dirty="0">
                <a:latin typeface="方正细倩简体"/>
                <a:ea typeface="方正细倩简体"/>
                <a:cs typeface="方正细倩简体"/>
              </a:rPr>
              <a:t>章 面向对象（下）</a:t>
            </a:r>
            <a:endParaRPr lang="zh-CN" altLang="zh-CN" b="1" dirty="0"/>
          </a:p>
        </p:txBody>
      </p:sp>
      <p:sp>
        <p:nvSpPr>
          <p:cNvPr id="5" name="矩形 4"/>
          <p:cNvSpPr/>
          <p:nvPr/>
        </p:nvSpPr>
        <p:spPr>
          <a:xfrm>
            <a:off x="4886960" y="5010793"/>
            <a:ext cx="2062480" cy="1338828"/>
          </a:xfrm>
          <a:prstGeom prst="rect">
            <a:avLst/>
          </a:prstGeom>
        </p:spPr>
        <p:txBody>
          <a:bodyPr wrap="square">
            <a:spAutoFit/>
          </a:bodyPr>
          <a:lstStyle/>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类的继承</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final</a:t>
            </a:r>
            <a:r>
              <a:rPr lang="zh-CN" altLang="en-US" b="1" dirty="0">
                <a:solidFill>
                  <a:schemeClr val="accent1">
                    <a:lumMod val="75000"/>
                  </a:schemeClr>
                </a:solidFill>
                <a:latin typeface="微软雅黑" pitchFamily="34" charset="-122"/>
                <a:ea typeface="微软雅黑" pitchFamily="34" charset="-122"/>
                <a:sym typeface="微软雅黑" pitchFamily="34" charset="-122"/>
              </a:rPr>
              <a:t>关键字</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抽象类与接口</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p:txBody>
      </p:sp>
      <p:sp>
        <p:nvSpPr>
          <p:cNvPr id="6" name="矩形 5"/>
          <p:cNvSpPr/>
          <p:nvPr/>
        </p:nvSpPr>
        <p:spPr>
          <a:xfrm>
            <a:off x="7962931" y="5010793"/>
            <a:ext cx="1435069" cy="1338828"/>
          </a:xfrm>
          <a:prstGeom prst="rect">
            <a:avLst/>
          </a:prstGeom>
        </p:spPr>
        <p:txBody>
          <a:bodyPr wrap="square">
            <a:spAutoFit/>
          </a:bodyPr>
          <a:lstStyle/>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多态</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内部类</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异常</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p:txBody>
      </p:sp>
      <p:pic>
        <p:nvPicPr>
          <p:cNvPr id="268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4980313"/>
            <a:ext cx="2429827" cy="145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945558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70000" y="1209040"/>
            <a:ext cx="9977120" cy="6400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除了继承父类的属性和方法，子类也可以定义自己的属性和方法</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1872298" y="1930400"/>
            <a:ext cx="4030662" cy="4295140"/>
            <a:chOff x="1872298" y="1930400"/>
            <a:chExt cx="4030662" cy="4295140"/>
          </a:xfrm>
        </p:grpSpPr>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298" y="1930400"/>
              <a:ext cx="4030662" cy="4295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2082800" y="1930400"/>
              <a:ext cx="3708400" cy="42951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 class Animal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    private String name;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1400" dirty="0">
                  <a:solidFill>
                    <a:schemeClr val="bg1">
                      <a:lumMod val="50000"/>
                    </a:schemeClr>
                  </a:solidFill>
                  <a:latin typeface="微软雅黑" pitchFamily="34" charset="-122"/>
                  <a:ea typeface="微软雅黑" pitchFamily="34" charset="-122"/>
                  <a:cs typeface="Times New Roman" pitchFamily="18" charset="0"/>
                </a:rPr>
                <a:t>属性</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    private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age;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1400" dirty="0">
                  <a:solidFill>
                    <a:schemeClr val="bg1">
                      <a:lumMod val="50000"/>
                    </a:schemeClr>
                  </a:solidFill>
                  <a:latin typeface="微软雅黑" pitchFamily="34" charset="-122"/>
                  <a:ea typeface="微软雅黑" pitchFamily="34" charset="-122"/>
                  <a:cs typeface="Times New Roman" pitchFamily="18" charset="0"/>
                </a:rPr>
                <a:t>属性</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5    public String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getName</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6        return name;</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7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8    public void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setName</a:t>
              </a:r>
              <a:r>
                <a:rPr lang="en-US" altLang="zh-CN" sz="1400" dirty="0">
                  <a:solidFill>
                    <a:schemeClr val="bg1">
                      <a:lumMod val="50000"/>
                    </a:schemeClr>
                  </a:solidFill>
                  <a:latin typeface="微软雅黑" pitchFamily="34" charset="-122"/>
                  <a:ea typeface="微软雅黑" pitchFamily="34" charset="-122"/>
                  <a:cs typeface="Times New Roman" pitchFamily="18" charset="0"/>
                </a:rPr>
                <a:t>(String name)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9        this.name = name;</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10    }</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11 public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getAge</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12        return age;</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13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grpSp>
        <p:nvGrpSpPr>
          <p:cNvPr id="4" name="组合 3"/>
          <p:cNvGrpSpPr/>
          <p:nvPr/>
        </p:nvGrpSpPr>
        <p:grpSpPr>
          <a:xfrm>
            <a:off x="6616383" y="1818640"/>
            <a:ext cx="4010977" cy="4551680"/>
            <a:chOff x="6616383" y="1818640"/>
            <a:chExt cx="4010977" cy="4551680"/>
          </a:xfrm>
        </p:grpSpPr>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383" y="1856423"/>
              <a:ext cx="3868737" cy="4493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6858000" y="1818640"/>
              <a:ext cx="3769360" cy="4551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14 public void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setAge</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age)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15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this.age</a:t>
              </a:r>
              <a:r>
                <a:rPr lang="en-US" altLang="zh-CN" sz="1400" dirty="0">
                  <a:solidFill>
                    <a:schemeClr val="bg1">
                      <a:lumMod val="50000"/>
                    </a:schemeClr>
                  </a:solidFill>
                  <a:latin typeface="微软雅黑" pitchFamily="34" charset="-122"/>
                  <a:ea typeface="微软雅黑" pitchFamily="34" charset="-122"/>
                  <a:cs typeface="Times New Roman" pitchFamily="18" charset="0"/>
                </a:rPr>
                <a:t> = age;</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16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17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18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类继承</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19class Dog extends Animal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20    private String color;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1400" dirty="0">
                  <a:solidFill>
                    <a:schemeClr val="bg1">
                      <a:lumMod val="50000"/>
                    </a:schemeClr>
                  </a:solidFill>
                  <a:latin typeface="微软雅黑" pitchFamily="34" charset="-122"/>
                  <a:ea typeface="微软雅黑" pitchFamily="34" charset="-122"/>
                  <a:cs typeface="Times New Roman" pitchFamily="18" charset="0"/>
                </a:rPr>
                <a:t>属性</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21    public String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getColor</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22    return color;</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23 }</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24 public void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setColor</a:t>
              </a:r>
              <a:r>
                <a:rPr lang="en-US" altLang="zh-CN" sz="1400" dirty="0">
                  <a:solidFill>
                    <a:schemeClr val="bg1">
                      <a:lumMod val="50000"/>
                    </a:schemeClr>
                  </a:solidFill>
                  <a:latin typeface="微软雅黑" pitchFamily="34" charset="-122"/>
                  <a:ea typeface="微软雅黑" pitchFamily="34" charset="-122"/>
                  <a:cs typeface="Times New Roman" pitchFamily="18" charset="0"/>
                </a:rPr>
                <a:t>(String color)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25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this.color</a:t>
              </a:r>
              <a:r>
                <a:rPr lang="en-US" altLang="zh-CN" sz="1400" dirty="0">
                  <a:solidFill>
                    <a:schemeClr val="bg1">
                      <a:lumMod val="50000"/>
                    </a:schemeClr>
                  </a:solidFill>
                  <a:latin typeface="微软雅黑" pitchFamily="34" charset="-122"/>
                  <a:ea typeface="微软雅黑" pitchFamily="34" charset="-122"/>
                  <a:cs typeface="Times New Roman" pitchFamily="18" charset="0"/>
                </a:rPr>
                <a:t> = color;</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26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27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51775025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52880" y="1788160"/>
            <a:ext cx="9966960" cy="3088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20~22</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行代码是创建了一个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对象，并将</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对象向上转型成</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类型的对象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a:t>
            </a:r>
            <a:r>
              <a:rPr lang="zh-CN" altLang="zh-CN" sz="2400" dirty="0">
                <a:solidFill>
                  <a:schemeClr val="bg1">
                    <a:lumMod val="50000"/>
                  </a:schemeClr>
                </a:solidFill>
                <a:latin typeface="微软雅黑" pitchFamily="34" charset="-122"/>
                <a:ea typeface="微软雅黑" pitchFamily="34" charset="-122"/>
                <a:cs typeface="Times New Roman" pitchFamily="18" charset="0"/>
              </a:rPr>
              <a:t>，然后使用对象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a:t>
            </a:r>
            <a:r>
              <a:rPr lang="zh-CN" altLang="zh-CN" sz="24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方法。从程序的运行结果中可以发现，虽然是使用父类对象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a:t>
            </a:r>
            <a:r>
              <a:rPr lang="zh-CN" altLang="zh-CN" sz="2400" dirty="0">
                <a:solidFill>
                  <a:schemeClr val="bg1">
                    <a:lumMod val="50000"/>
                  </a:schemeClr>
                </a:solidFill>
                <a:latin typeface="微软雅黑" pitchFamily="34" charset="-122"/>
                <a:ea typeface="微软雅黑" pitchFamily="34" charset="-122"/>
                <a:cs typeface="Times New Roman" pitchFamily="18" charset="0"/>
              </a:rPr>
              <a:t>调用了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方法，但实际上调用的是被子类重写过的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方法。也就是说，如果对象发生了向上转型关系后，所调用的方法一定是被子类重写过的方法。</a:t>
            </a:r>
          </a:p>
        </p:txBody>
      </p:sp>
    </p:spTree>
    <p:custDataLst>
      <p:tags r:id="rId1"/>
    </p:custDataLst>
    <p:extLst>
      <p:ext uri="{BB962C8B-B14F-4D97-AF65-F5344CB8AC3E}">
        <p14:creationId xmlns:p14="http://schemas.microsoft.com/office/powerpoint/2010/main" val="11715700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923280" y="2052320"/>
            <a:ext cx="4643120" cy="2600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父类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a:t>
            </a:r>
            <a:r>
              <a:rPr lang="zh-CN" altLang="zh-CN" sz="2400" dirty="0">
                <a:solidFill>
                  <a:schemeClr val="bg1">
                    <a:lumMod val="50000"/>
                  </a:schemeClr>
                </a:solidFill>
                <a:latin typeface="微软雅黑" pitchFamily="34" charset="-122"/>
                <a:ea typeface="微软雅黑" pitchFamily="34" charset="-122"/>
                <a:cs typeface="Times New Roman" pitchFamily="18" charset="0"/>
              </a:rPr>
              <a:t>是无法调用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eat()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方法的，因为</a:t>
            </a:r>
            <a:r>
              <a:rPr lang="en-US" altLang="zh-CN" sz="2400" dirty="0">
                <a:solidFill>
                  <a:schemeClr val="bg1">
                    <a:lumMod val="50000"/>
                  </a:schemeClr>
                </a:solidFill>
                <a:latin typeface="微软雅黑" pitchFamily="34" charset="-122"/>
                <a:ea typeface="微软雅黑" pitchFamily="34" charset="-122"/>
                <a:cs typeface="Times New Roman" pitchFamily="18" charset="0"/>
              </a:rPr>
              <a:t>eat()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方法只在子类中定义，而没有在父类中定义。</a:t>
            </a:r>
          </a:p>
        </p:txBody>
      </p:sp>
      <p:grpSp>
        <p:nvGrpSpPr>
          <p:cNvPr id="5" name="组合 4"/>
          <p:cNvGrpSpPr/>
          <p:nvPr/>
        </p:nvGrpSpPr>
        <p:grpSpPr>
          <a:xfrm>
            <a:off x="2557779" y="1717634"/>
            <a:ext cx="2834640" cy="3676730"/>
            <a:chOff x="2311398" y="1676344"/>
            <a:chExt cx="2834640" cy="3676730"/>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67634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0548295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90320" y="1239520"/>
            <a:ext cx="9946640" cy="1310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在进行对象的向下转型前，必须发生对象向上转型，否则将出现对象转换异常。接下来通过一个案例演示对象进行向下转型</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4" name="组合 3"/>
          <p:cNvGrpSpPr/>
          <p:nvPr/>
        </p:nvGrpSpPr>
        <p:grpSpPr>
          <a:xfrm>
            <a:off x="2301157" y="2468878"/>
            <a:ext cx="8544721" cy="3789679"/>
            <a:chOff x="1564479" y="2550160"/>
            <a:chExt cx="8544721" cy="3789679"/>
          </a:xfrm>
        </p:grpSpPr>
        <p:pic>
          <p:nvPicPr>
            <p:cNvPr id="675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479" y="2550160"/>
              <a:ext cx="8544721" cy="3789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a:spLocks/>
            </p:cNvSpPr>
            <p:nvPr/>
          </p:nvSpPr>
          <p:spPr>
            <a:xfrm>
              <a:off x="1960881" y="3068320"/>
              <a:ext cx="3545759" cy="2296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定义类</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Anmal</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class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public void shout(){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喵喵……</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sp>
          <p:nvSpPr>
            <p:cNvPr id="10" name="内容占位符 2"/>
            <p:cNvSpPr txBox="1">
              <a:spLocks/>
            </p:cNvSpPr>
            <p:nvPr/>
          </p:nvSpPr>
          <p:spPr>
            <a:xfrm>
              <a:off x="6146800" y="2560320"/>
              <a:ext cx="3931920" cy="3708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 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class Dog extends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public void shout()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汪汪……</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12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13   public void eat()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14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吃骨头……</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15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16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390101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773680" y="1911419"/>
            <a:ext cx="7802880" cy="3558674"/>
            <a:chOff x="2529840" y="1879600"/>
            <a:chExt cx="7802880" cy="3352799"/>
          </a:xfrm>
        </p:grpSpPr>
        <p:pic>
          <p:nvPicPr>
            <p:cNvPr id="686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9840" y="1879600"/>
              <a:ext cx="7802880" cy="335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a:spLocks/>
            </p:cNvSpPr>
            <p:nvPr/>
          </p:nvSpPr>
          <p:spPr>
            <a:xfrm>
              <a:off x="3373120" y="1927462"/>
              <a:ext cx="6573520" cy="31875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17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18 public class Example16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19   public static void main(String[]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20       Animal an = new Dog();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此时发生了向上转型，子类→父类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21       Dog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(Dog)an;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此时发生了向下转型</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22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dog.shout</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23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dog.eat</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24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25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42136731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90320" y="1290320"/>
            <a:ext cx="9946640" cy="782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11" name="图片 10"/>
          <p:cNvPicPr/>
          <p:nvPr/>
        </p:nvPicPr>
        <p:blipFill>
          <a:blip r:embed="rId4"/>
          <a:stretch>
            <a:fillRect/>
          </a:stretch>
        </p:blipFill>
        <p:spPr>
          <a:xfrm>
            <a:off x="2864326" y="2470467"/>
            <a:ext cx="6798627" cy="2416493"/>
          </a:xfrm>
          <a:prstGeom prst="rect">
            <a:avLst/>
          </a:prstGeom>
          <a:noFill/>
          <a:ln>
            <a:noFill/>
          </a:ln>
        </p:spPr>
      </p:pic>
    </p:spTree>
    <p:custDataLst>
      <p:tags r:id="rId1"/>
    </p:custDataLst>
    <p:extLst>
      <p:ext uri="{BB962C8B-B14F-4D97-AF65-F5344CB8AC3E}">
        <p14:creationId xmlns:p14="http://schemas.microsoft.com/office/powerpoint/2010/main" val="413938391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63040" y="1910080"/>
            <a:ext cx="9946640" cy="3281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在上述程序中，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20</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行代码发生了向上转型，将</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类的实例转换成了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类的实例</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21</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类的实例转换为</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类的实例。第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22</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方法，由于</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方法已被子类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类重写，因此</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对象调用的方法是被子类重写过的方法。</a:t>
            </a:r>
          </a:p>
        </p:txBody>
      </p:sp>
    </p:spTree>
    <p:custDataLst>
      <p:tags r:id="rId1"/>
    </p:custDataLst>
    <p:extLst>
      <p:ext uri="{BB962C8B-B14F-4D97-AF65-F5344CB8AC3E}">
        <p14:creationId xmlns:p14="http://schemas.microsoft.com/office/powerpoint/2010/main" val="34525129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4775200" y="2001520"/>
            <a:ext cx="6393179" cy="319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在向下转型时，不能直接将父类实例强制转换为子类实例，否则程序会报错。例如，将文件</a:t>
            </a:r>
            <a:r>
              <a:rPr lang="en-US" altLang="zh-CN" sz="2400" dirty="0">
                <a:solidFill>
                  <a:schemeClr val="bg1">
                    <a:lumMod val="50000"/>
                  </a:schemeClr>
                </a:solidFill>
                <a:latin typeface="微软雅黑" pitchFamily="34" charset="-122"/>
                <a:ea typeface="微软雅黑" pitchFamily="34" charset="-122"/>
                <a:cs typeface="Times New Roman" pitchFamily="18" charset="0"/>
              </a:rPr>
              <a:t>4-16</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中的第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20~21</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行代码修改为下面一行代码，则程序报错。</a:t>
            </a: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Dog </a:t>
            </a:r>
            <a:r>
              <a:rPr lang="en-US" altLang="zh-CN" sz="2400" dirty="0" err="1">
                <a:solidFill>
                  <a:srgbClr val="00B0F0"/>
                </a:solidFill>
                <a:latin typeface="微软雅黑" pitchFamily="34" charset="-122"/>
                <a:ea typeface="微软雅黑" pitchFamily="34" charset="-122"/>
                <a:cs typeface="Times New Roman" pitchFamily="18" charset="0"/>
              </a:rPr>
              <a:t>dog</a:t>
            </a:r>
            <a:r>
              <a:rPr lang="en-US" altLang="zh-CN" sz="2400" dirty="0">
                <a:solidFill>
                  <a:srgbClr val="00B0F0"/>
                </a:solidFill>
                <a:latin typeface="微软雅黑" pitchFamily="34" charset="-122"/>
                <a:ea typeface="微软雅黑" pitchFamily="34" charset="-122"/>
                <a:cs typeface="Times New Roman" pitchFamily="18" charset="0"/>
              </a:rPr>
              <a:t> = (Dog)new Animal();	//</a:t>
            </a:r>
            <a:r>
              <a:rPr lang="zh-CN" altLang="zh-CN" sz="2400" dirty="0">
                <a:solidFill>
                  <a:srgbClr val="00B0F0"/>
                </a:solidFill>
                <a:latin typeface="微软雅黑" pitchFamily="34" charset="-122"/>
                <a:ea typeface="微软雅黑" pitchFamily="34" charset="-122"/>
                <a:cs typeface="Times New Roman" pitchFamily="18" charset="0"/>
              </a:rPr>
              <a:t>编译错误</a:t>
            </a:r>
          </a:p>
        </p:txBody>
      </p:sp>
      <p:grpSp>
        <p:nvGrpSpPr>
          <p:cNvPr id="5" name="组合 4"/>
          <p:cNvGrpSpPr/>
          <p:nvPr/>
        </p:nvGrpSpPr>
        <p:grpSpPr>
          <a:xfrm>
            <a:off x="1551939" y="1717634"/>
            <a:ext cx="2834640" cy="3676730"/>
            <a:chOff x="2311398" y="1676344"/>
            <a:chExt cx="2834640" cy="3676730"/>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67634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39838708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4.4.3 </a:t>
            </a:r>
            <a:r>
              <a:rPr lang="en-US" altLang="zh-CN" sz="3200" b="1" dirty="0" err="1">
                <a:solidFill>
                  <a:srgbClr val="1353A2"/>
                </a:solidFill>
                <a:latin typeface="微软雅黑" pitchFamily="34" charset="-122"/>
                <a:ea typeface="微软雅黑" pitchFamily="34" charset="-122"/>
              </a:rPr>
              <a:t>instanceof</a:t>
            </a:r>
            <a:r>
              <a:rPr lang="zh-CN" altLang="en-US" sz="3200" b="1" dirty="0">
                <a:solidFill>
                  <a:srgbClr val="1353A2"/>
                </a:solidFill>
                <a:latin typeface="微软雅黑" pitchFamily="34" charset="-122"/>
                <a:ea typeface="微软雅黑" pitchFamily="34" charset="-122"/>
              </a:rPr>
              <a:t>关键字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56080" y="1747520"/>
            <a:ext cx="9489440" cy="2966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中可以使用</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instanceof</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关键字判断一个对象是否是某个类（或接口）的实例，语法格式如下所示。</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对象</a:t>
            </a:r>
            <a:r>
              <a:rPr lang="en-US" altLang="zh-CN" sz="2400" dirty="0">
                <a:solidFill>
                  <a:srgbClr val="FF0000"/>
                </a:solidFill>
                <a:latin typeface="微软雅黑" pitchFamily="34" charset="-122"/>
                <a:ea typeface="微软雅黑" pitchFamily="34" charset="-122"/>
                <a:cs typeface="Times New Roman" pitchFamily="18" charset="0"/>
              </a:rPr>
              <a:t>  </a:t>
            </a:r>
            <a:r>
              <a:rPr lang="en-US" altLang="zh-CN" sz="2400" dirty="0" err="1">
                <a:solidFill>
                  <a:srgbClr val="FF0000"/>
                </a:solidFill>
                <a:latin typeface="微软雅黑" pitchFamily="34" charset="-122"/>
                <a:ea typeface="微软雅黑" pitchFamily="34" charset="-122"/>
                <a:cs typeface="Times New Roman" pitchFamily="18" charset="0"/>
              </a:rPr>
              <a:t>instanceof</a:t>
            </a:r>
            <a:r>
              <a:rPr lang="zh-CN" altLang="zh-CN" sz="2400" dirty="0">
                <a:solidFill>
                  <a:srgbClr val="FF0000"/>
                </a:solidFill>
                <a:latin typeface="微软雅黑" pitchFamily="34" charset="-122"/>
                <a:ea typeface="微软雅黑" pitchFamily="34" charset="-122"/>
                <a:cs typeface="Times New Roman" pitchFamily="18" charset="0"/>
              </a:rPr>
              <a:t>类（或接口）</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在上述格式中，如果对象是指定的类的实例对象，则返回</a:t>
            </a:r>
            <a:r>
              <a:rPr lang="en-US" altLang="zh-CN" sz="2400" dirty="0">
                <a:solidFill>
                  <a:schemeClr val="bg1">
                    <a:lumMod val="50000"/>
                  </a:schemeClr>
                </a:solidFill>
                <a:latin typeface="微软雅黑" pitchFamily="34" charset="-122"/>
                <a:ea typeface="微软雅黑" pitchFamily="34" charset="-122"/>
                <a:cs typeface="Times New Roman" pitchFamily="18" charset="0"/>
              </a:rPr>
              <a:t>true</a:t>
            </a:r>
            <a:r>
              <a:rPr lang="zh-CN" altLang="zh-CN" sz="2400" dirty="0">
                <a:solidFill>
                  <a:schemeClr val="bg1">
                    <a:lumMod val="50000"/>
                  </a:schemeClr>
                </a:solidFill>
                <a:latin typeface="微软雅黑" pitchFamily="34" charset="-122"/>
                <a:ea typeface="微软雅黑" pitchFamily="34" charset="-122"/>
                <a:cs typeface="Times New Roman" pitchFamily="18" charset="0"/>
              </a:rPr>
              <a:t>，否则返回</a:t>
            </a:r>
            <a:r>
              <a:rPr lang="en-US" altLang="zh-CN" sz="2400" dirty="0">
                <a:solidFill>
                  <a:schemeClr val="bg1">
                    <a:lumMod val="50000"/>
                  </a:schemeClr>
                </a:solidFill>
                <a:latin typeface="微软雅黑" pitchFamily="34" charset="-122"/>
                <a:ea typeface="微软雅黑" pitchFamily="34" charset="-122"/>
                <a:cs typeface="Times New Roman" pitchFamily="18" charset="0"/>
              </a:rPr>
              <a:t>false</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p>
        </p:txBody>
      </p:sp>
    </p:spTree>
    <p:custDataLst>
      <p:tags r:id="rId1"/>
    </p:custDataLst>
    <p:extLst>
      <p:ext uri="{BB962C8B-B14F-4D97-AF65-F5344CB8AC3E}">
        <p14:creationId xmlns:p14="http://schemas.microsoft.com/office/powerpoint/2010/main" val="389191727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4.4.3 </a:t>
            </a:r>
            <a:r>
              <a:rPr lang="en-US" altLang="zh-CN" sz="3200" b="1" dirty="0" err="1">
                <a:solidFill>
                  <a:srgbClr val="1353A2"/>
                </a:solidFill>
                <a:latin typeface="微软雅黑" pitchFamily="34" charset="-122"/>
                <a:ea typeface="微软雅黑" pitchFamily="34" charset="-122"/>
              </a:rPr>
              <a:t>instanceof</a:t>
            </a:r>
            <a:r>
              <a:rPr lang="zh-CN" altLang="en-US" sz="3200" b="1" dirty="0">
                <a:solidFill>
                  <a:srgbClr val="1353A2"/>
                </a:solidFill>
                <a:latin typeface="微软雅黑" pitchFamily="34" charset="-122"/>
                <a:ea typeface="微软雅黑" pitchFamily="34" charset="-122"/>
              </a:rPr>
              <a:t>关键字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41120" y="1371600"/>
            <a:ext cx="10038080" cy="76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接下来通过一个案例演示</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instanceof</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关键字的用法</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1935798" y="2428240"/>
            <a:ext cx="4028122" cy="2794000"/>
            <a:chOff x="1559878" y="2133601"/>
            <a:chExt cx="3936682" cy="2794000"/>
          </a:xfrm>
        </p:grpSpPr>
        <p:pic>
          <p:nvPicPr>
            <p:cNvPr id="696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878" y="2133601"/>
              <a:ext cx="3936682"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1849120" y="2428240"/>
              <a:ext cx="3647440" cy="2499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定义类</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Anmal</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class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public void shout(){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动物叫……</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grpSp>
        <p:nvGrpSpPr>
          <p:cNvPr id="4" name="组合 3"/>
          <p:cNvGrpSpPr/>
          <p:nvPr/>
        </p:nvGrpSpPr>
        <p:grpSpPr>
          <a:xfrm>
            <a:off x="6471126" y="2133600"/>
            <a:ext cx="4339114" cy="3840480"/>
            <a:chOff x="6095206" y="2001520"/>
            <a:chExt cx="4339114" cy="3840480"/>
          </a:xfrm>
        </p:grpSpPr>
        <p:pic>
          <p:nvPicPr>
            <p:cNvPr id="696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206" y="2001520"/>
              <a:ext cx="4339114" cy="3840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6390640" y="2001520"/>
              <a:ext cx="4043680" cy="3840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 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class Dog extends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public void shout()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汪汪……</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12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13   public void eat()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14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吃骨头……</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15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16}</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89998619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4.4.3 </a:t>
            </a:r>
            <a:r>
              <a:rPr lang="en-US" altLang="zh-CN" sz="3200" b="1" dirty="0" err="1">
                <a:solidFill>
                  <a:srgbClr val="1353A2"/>
                </a:solidFill>
                <a:latin typeface="微软雅黑" pitchFamily="34" charset="-122"/>
                <a:ea typeface="微软雅黑" pitchFamily="34" charset="-122"/>
              </a:rPr>
              <a:t>instanceof</a:t>
            </a:r>
            <a:r>
              <a:rPr lang="zh-CN" altLang="en-US" sz="3200" b="1" dirty="0">
                <a:solidFill>
                  <a:srgbClr val="1353A2"/>
                </a:solidFill>
                <a:latin typeface="微软雅黑" pitchFamily="34" charset="-122"/>
                <a:ea typeface="微软雅黑" pitchFamily="34" charset="-122"/>
              </a:rPr>
              <a:t>关键字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1910080" y="1564640"/>
            <a:ext cx="9093200" cy="4257040"/>
            <a:chOff x="1778000" y="1595120"/>
            <a:chExt cx="9093200" cy="4257040"/>
          </a:xfrm>
        </p:grpSpPr>
        <p:pic>
          <p:nvPicPr>
            <p:cNvPr id="70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0" y="1595120"/>
              <a:ext cx="8879840" cy="4257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2153920" y="1595120"/>
              <a:ext cx="8717280" cy="4135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17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18 public class Example17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19  public static void main(String[]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20	Animal a1 = new Dog();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通过向上转型实例化</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对象</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21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 a1 = new 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a:solidFill>
                    <a:schemeClr val="bg1">
                      <a:lumMod val="50000"/>
                    </a:schemeClr>
                  </a:solidFill>
                  <a:latin typeface="微软雅黑" pitchFamily="34" charset="-122"/>
                  <a:ea typeface="微软雅黑" pitchFamily="34" charset="-122"/>
                  <a:cs typeface="Times New Roman" pitchFamily="18" charset="0"/>
                </a:rPr>
                <a:t>"+(a1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instanceof</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Animal));</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22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 a1 = new 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a:solidFill>
                    <a:schemeClr val="bg1">
                      <a:lumMod val="50000"/>
                    </a:schemeClr>
                  </a:solidFill>
                  <a:latin typeface="微软雅黑" pitchFamily="34" charset="-122"/>
                  <a:ea typeface="微软雅黑" pitchFamily="34" charset="-122"/>
                  <a:cs typeface="Times New Roman" pitchFamily="18" charset="0"/>
                </a:rPr>
                <a:t>"+(a1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instanceof</a:t>
              </a:r>
              <a:r>
                <a:rPr lang="en-US" altLang="zh-CN" sz="1600" dirty="0">
                  <a:solidFill>
                    <a:schemeClr val="bg1">
                      <a:lumMod val="50000"/>
                    </a:schemeClr>
                  </a:solidFill>
                  <a:latin typeface="微软雅黑" pitchFamily="34" charset="-122"/>
                  <a:ea typeface="微软雅黑" pitchFamily="34" charset="-122"/>
                  <a:cs typeface="Times New Roman" pitchFamily="18" charset="0"/>
                </a:rPr>
                <a:t> Dog));</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23	Animal a2 = new Animal();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实例化</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对象</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24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 a1 = new 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a:solidFill>
                    <a:schemeClr val="bg1">
                      <a:lumMod val="50000"/>
                    </a:schemeClr>
                  </a:solidFill>
                  <a:latin typeface="微软雅黑" pitchFamily="34" charset="-122"/>
                  <a:ea typeface="微软雅黑" pitchFamily="34" charset="-122"/>
                  <a:cs typeface="Times New Roman" pitchFamily="18" charset="0"/>
                </a:rPr>
                <a:t>"+(a2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instanceof</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Animal));</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25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 a1 = new 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a:solidFill>
                    <a:schemeClr val="bg1">
                      <a:lumMod val="50000"/>
                    </a:schemeClr>
                  </a:solidFill>
                  <a:latin typeface="微软雅黑" pitchFamily="34" charset="-122"/>
                  <a:ea typeface="微软雅黑" pitchFamily="34" charset="-122"/>
                  <a:cs typeface="Times New Roman" pitchFamily="18" charset="0"/>
                </a:rPr>
                <a:t>"+(a2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instanceof</a:t>
              </a:r>
              <a:r>
                <a:rPr lang="en-US" altLang="zh-CN" sz="1600" dirty="0">
                  <a:solidFill>
                    <a:schemeClr val="bg1">
                      <a:lumMod val="50000"/>
                    </a:schemeClr>
                  </a:solidFill>
                  <a:latin typeface="微软雅黑" pitchFamily="34" charset="-122"/>
                  <a:ea typeface="微软雅黑" pitchFamily="34" charset="-122"/>
                  <a:cs typeface="Times New Roman" pitchFamily="18" charset="0"/>
                </a:rPr>
                <a:t> Dog));</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26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27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44912637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245360" y="1607820"/>
            <a:ext cx="8402320" cy="4112260"/>
            <a:chOff x="2103120" y="1648460"/>
            <a:chExt cx="8402320" cy="4112260"/>
          </a:xfrm>
        </p:grpSpPr>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120" y="1648460"/>
              <a:ext cx="8402320" cy="4112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2631440" y="1648460"/>
              <a:ext cx="7874000" cy="41122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28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29 public class Example02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30    public static void main(String[]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31       Dog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new Dog();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创建一个</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类的实例对象</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32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dog.setName</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牧羊犬</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此时访问的方法时父类中的，子类中并没有定义</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33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dog.setAge</a:t>
              </a:r>
              <a:r>
                <a:rPr lang="en-US" altLang="zh-CN" sz="1600" dirty="0">
                  <a:solidFill>
                    <a:schemeClr val="bg1">
                      <a:lumMod val="50000"/>
                    </a:schemeClr>
                  </a:solidFill>
                  <a:latin typeface="微软雅黑" pitchFamily="34" charset="-122"/>
                  <a:ea typeface="微软雅黑" pitchFamily="34" charset="-122"/>
                  <a:cs typeface="Times New Roman" pitchFamily="18" charset="0"/>
                </a:rPr>
                <a:t>(3);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此时访问的方法时父类中的，子类中并没有定义</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34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dog.setColor</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黑色</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35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名称：</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dog.getName</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年龄：</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dog.getAge</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36      </a:t>
              </a:r>
              <a:r>
                <a:rPr lang="zh-CN" altLang="zh-CN" sz="1600" dirty="0">
                  <a:solidFill>
                    <a:schemeClr val="bg1">
                      <a:lumMod val="50000"/>
                    </a:schemeClr>
                  </a:solidFill>
                  <a:latin typeface="微软雅黑" pitchFamily="34" charset="-122"/>
                  <a:ea typeface="微软雅黑" pitchFamily="34" charset="-122"/>
                  <a:cs typeface="Times New Roman" pitchFamily="18" charset="0"/>
                </a:rPr>
                <a:t>颜色：</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dog.getColor</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37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38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4024083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4.4.3 </a:t>
            </a:r>
            <a:r>
              <a:rPr lang="en-US" altLang="zh-CN" sz="3200" b="1" dirty="0" err="1">
                <a:solidFill>
                  <a:srgbClr val="1353A2"/>
                </a:solidFill>
                <a:latin typeface="微软雅黑" pitchFamily="34" charset="-122"/>
                <a:ea typeface="微软雅黑" pitchFamily="34" charset="-122"/>
              </a:rPr>
              <a:t>instanceof</a:t>
            </a:r>
            <a:r>
              <a:rPr lang="zh-CN" altLang="en-US" sz="3200" b="1" dirty="0">
                <a:solidFill>
                  <a:srgbClr val="1353A2"/>
                </a:solidFill>
                <a:latin typeface="微软雅黑" pitchFamily="34" charset="-122"/>
                <a:ea typeface="微软雅黑" pitchFamily="34" charset="-122"/>
              </a:rPr>
              <a:t>关键字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41120" y="1371600"/>
            <a:ext cx="10038080" cy="76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2809875" y="2505710"/>
            <a:ext cx="7100570" cy="2513330"/>
          </a:xfrm>
          <a:prstGeom prst="rect">
            <a:avLst/>
          </a:prstGeom>
        </p:spPr>
      </p:pic>
    </p:spTree>
    <p:custDataLst>
      <p:tags r:id="rId1"/>
    </p:custDataLst>
    <p:extLst>
      <p:ext uri="{BB962C8B-B14F-4D97-AF65-F5344CB8AC3E}">
        <p14:creationId xmlns:p14="http://schemas.microsoft.com/office/powerpoint/2010/main" val="15665035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4.4.3 </a:t>
            </a:r>
            <a:r>
              <a:rPr lang="en-US" altLang="zh-CN" sz="3200" b="1" dirty="0" err="1">
                <a:solidFill>
                  <a:srgbClr val="1353A2"/>
                </a:solidFill>
                <a:latin typeface="微软雅黑" pitchFamily="34" charset="-122"/>
                <a:ea typeface="微软雅黑" pitchFamily="34" charset="-122"/>
              </a:rPr>
              <a:t>instanceof</a:t>
            </a:r>
            <a:r>
              <a:rPr lang="zh-CN" altLang="en-US" sz="3200" b="1" dirty="0">
                <a:solidFill>
                  <a:srgbClr val="1353A2"/>
                </a:solidFill>
                <a:latin typeface="微软雅黑" pitchFamily="34" charset="-122"/>
                <a:ea typeface="微软雅黑" pitchFamily="34" charset="-122"/>
              </a:rPr>
              <a:t>关键字</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71600" y="1432560"/>
            <a:ext cx="10038080" cy="3972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2~6</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8~16</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类继承</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20</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行代码实例化</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类对象，并将</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类实例向上转型为</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a1</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21</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行代码是通过</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instanceof</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关键字判断对象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a1</a:t>
            </a:r>
            <a:r>
              <a:rPr lang="zh-CN" altLang="zh-CN" sz="2400" dirty="0">
                <a:solidFill>
                  <a:schemeClr val="bg1">
                    <a:lumMod val="50000"/>
                  </a:schemeClr>
                </a:solidFill>
                <a:latin typeface="微软雅黑" pitchFamily="34" charset="-122"/>
                <a:ea typeface="微软雅黑" pitchFamily="34" charset="-122"/>
                <a:cs typeface="Times New Roman" pitchFamily="18" charset="0"/>
              </a:rPr>
              <a:t>是否是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类的实例，第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22</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行代码是通过</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instanceof</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关键字判断对象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a1</a:t>
            </a:r>
            <a:r>
              <a:rPr lang="zh-CN" altLang="zh-CN" sz="2400" dirty="0">
                <a:solidFill>
                  <a:schemeClr val="bg1">
                    <a:lumMod val="50000"/>
                  </a:schemeClr>
                </a:solidFill>
                <a:latin typeface="微软雅黑" pitchFamily="34" charset="-122"/>
                <a:ea typeface="微软雅黑" pitchFamily="34" charset="-122"/>
                <a:cs typeface="Times New Roman" pitchFamily="18" charset="0"/>
              </a:rPr>
              <a:t>是否是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类的实例；第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23</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行代码是实例化了一个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a2</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24</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行代码是通过</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instanceof</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关键字判断对象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a2</a:t>
            </a:r>
            <a:r>
              <a:rPr lang="zh-CN" altLang="zh-CN" sz="2400" dirty="0">
                <a:solidFill>
                  <a:schemeClr val="bg1">
                    <a:lumMod val="50000"/>
                  </a:schemeClr>
                </a:solidFill>
                <a:latin typeface="微软雅黑" pitchFamily="34" charset="-122"/>
                <a:ea typeface="微软雅黑" pitchFamily="34" charset="-122"/>
                <a:cs typeface="Times New Roman" pitchFamily="18" charset="0"/>
              </a:rPr>
              <a:t>是否是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类的实例，第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25</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行代码通过</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instanceof</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关键字判断对象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a2</a:t>
            </a:r>
            <a:r>
              <a:rPr lang="zh-CN" altLang="zh-CN" sz="2400" dirty="0">
                <a:solidFill>
                  <a:schemeClr val="bg1">
                    <a:lumMod val="50000"/>
                  </a:schemeClr>
                </a:solidFill>
                <a:latin typeface="微软雅黑" pitchFamily="34" charset="-122"/>
                <a:ea typeface="微软雅黑" pitchFamily="34" charset="-122"/>
                <a:cs typeface="Times New Roman" pitchFamily="18" charset="0"/>
              </a:rPr>
              <a:t>是否是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类的实例。</a:t>
            </a:r>
          </a:p>
        </p:txBody>
      </p:sp>
    </p:spTree>
    <p:custDataLst>
      <p:tags r:id="rId1"/>
    </p:custDataLst>
    <p:extLst>
      <p:ext uri="{BB962C8B-B14F-4D97-AF65-F5344CB8AC3E}">
        <p14:creationId xmlns:p14="http://schemas.microsoft.com/office/powerpoint/2010/main" val="424501632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005322" cy="584775"/>
          </a:xfrm>
          <a:prstGeom prst="rect">
            <a:avLst/>
          </a:prstGeom>
          <a:noFill/>
          <a:effectLst>
            <a:reflection blurRad="6350" stA="50000" endA="300" endPos="38500" dist="50800" dir="5400000" sy="-100000" algn="bl" rotWithShape="0"/>
          </a:effectLst>
        </p:spPr>
        <p:txBody>
          <a:bodyPr wrap="square" rtlCol="0">
            <a:spAutoFit/>
          </a:bodyPr>
          <a:lstStyle/>
          <a:p>
            <a:r>
              <a:rPr lang="zh-CN" altLang="zh-CN" sz="3200" b="1" dirty="0">
                <a:solidFill>
                  <a:srgbClr val="1353A2"/>
                </a:solidFill>
                <a:latin typeface="微软雅黑" pitchFamily="34" charset="-122"/>
                <a:ea typeface="微软雅黑" pitchFamily="34" charset="-122"/>
              </a:rPr>
              <a:t>【案例</a:t>
            </a:r>
            <a:r>
              <a:rPr lang="en-US" altLang="zh-CN" sz="3200" b="1" dirty="0">
                <a:solidFill>
                  <a:srgbClr val="1353A2"/>
                </a:solidFill>
                <a:latin typeface="微软雅黑" pitchFamily="34" charset="-122"/>
                <a:ea typeface="微软雅黑" pitchFamily="34" charset="-122"/>
              </a:rPr>
              <a:t>4-7</a:t>
            </a:r>
            <a:r>
              <a:rPr lang="zh-CN" altLang="zh-CN" sz="3200" b="1" dirty="0">
                <a:solidFill>
                  <a:srgbClr val="1353A2"/>
                </a:solidFill>
                <a:latin typeface="微软雅黑" pitchFamily="34" charset="-122"/>
                <a:ea typeface="微软雅黑" pitchFamily="34" charset="-122"/>
              </a:rPr>
              <a:t>】经理与员工工资案例</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86560" y="1849120"/>
            <a:ext cx="9438640" cy="3007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某公司的人员分为员工和经理两种，但经理也属于员工中的一种，公司的人员都有自己的姓名和地址，员工和经理都有自己的工号、工资、工龄等属性，但经理不同员工的是，经理有自己在公司对应的级别。假设每次给员工涨工资一次能涨</a:t>
            </a:r>
            <a:r>
              <a:rPr lang="en-US" altLang="zh-CN" sz="2400" dirty="0">
                <a:solidFill>
                  <a:schemeClr val="bg1">
                    <a:lumMod val="50000"/>
                  </a:schemeClr>
                </a:solidFill>
                <a:latin typeface="微软雅黑" pitchFamily="34" charset="-122"/>
                <a:ea typeface="微软雅黑" pitchFamily="34" charset="-122"/>
                <a:cs typeface="Times New Roman" pitchFamily="18" charset="0"/>
              </a:rPr>
              <a:t>10</a:t>
            </a:r>
            <a:r>
              <a:rPr lang="zh-CN" altLang="zh-CN" sz="2400" dirty="0">
                <a:solidFill>
                  <a:schemeClr val="bg1">
                    <a:lumMod val="50000"/>
                  </a:schemeClr>
                </a:solidFill>
                <a:latin typeface="微软雅黑" pitchFamily="34" charset="-122"/>
                <a:ea typeface="微软雅黑" pitchFamily="34" charset="-122"/>
                <a:cs typeface="Times New Roman" pitchFamily="18" charset="0"/>
              </a:rPr>
              <a:t>，经理能涨</a:t>
            </a:r>
            <a:r>
              <a:rPr lang="en-US" altLang="zh-CN" sz="2400" dirty="0">
                <a:solidFill>
                  <a:schemeClr val="bg1">
                    <a:lumMod val="50000"/>
                  </a:schemeClr>
                </a:solidFill>
                <a:latin typeface="微软雅黑" pitchFamily="34" charset="-122"/>
                <a:ea typeface="微软雅黑" pitchFamily="34" charset="-122"/>
                <a:cs typeface="Times New Roman" pitchFamily="18" charset="0"/>
              </a:rPr>
              <a:t>20%</a:t>
            </a:r>
            <a:r>
              <a:rPr lang="zh-CN" altLang="zh-CN" sz="2400" dirty="0">
                <a:solidFill>
                  <a:schemeClr val="bg1">
                    <a:lumMod val="50000"/>
                  </a:schemeClr>
                </a:solidFill>
                <a:latin typeface="微软雅黑" pitchFamily="34" charset="-122"/>
                <a:ea typeface="微软雅黑" pitchFamily="34" charset="-122"/>
                <a:cs typeface="Times New Roman" pitchFamily="18" charset="0"/>
              </a:rPr>
              <a:t>。本案例要求利用多态实现给员工和经理涨工资。</a:t>
            </a:r>
          </a:p>
        </p:txBody>
      </p:sp>
    </p:spTree>
    <p:custDataLst>
      <p:tags r:id="rId1"/>
    </p:custDataLst>
    <p:extLst>
      <p:ext uri="{BB962C8B-B14F-4D97-AF65-F5344CB8AC3E}">
        <p14:creationId xmlns:p14="http://schemas.microsoft.com/office/powerpoint/2010/main" val="14650350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zh-CN" altLang="zh-CN" sz="3200" b="1" dirty="0">
                <a:solidFill>
                  <a:srgbClr val="1353A2"/>
                </a:solidFill>
                <a:latin typeface="微软雅黑" pitchFamily="34" charset="-122"/>
                <a:ea typeface="微软雅黑" pitchFamily="34" charset="-122"/>
              </a:rPr>
              <a:t>【案例</a:t>
            </a:r>
            <a:r>
              <a:rPr lang="en-US" altLang="zh-CN" sz="3200" b="1" dirty="0">
                <a:solidFill>
                  <a:srgbClr val="1353A2"/>
                </a:solidFill>
                <a:latin typeface="微软雅黑" pitchFamily="34" charset="-122"/>
                <a:ea typeface="微软雅黑" pitchFamily="34" charset="-122"/>
              </a:rPr>
              <a:t>4-8</a:t>
            </a:r>
            <a:r>
              <a:rPr lang="zh-CN" altLang="zh-CN" sz="3200" b="1" dirty="0">
                <a:solidFill>
                  <a:srgbClr val="1353A2"/>
                </a:solidFill>
                <a:latin typeface="微软雅黑" pitchFamily="34" charset="-122"/>
                <a:ea typeface="微软雅黑" pitchFamily="34" charset="-122"/>
              </a:rPr>
              <a:t>】模拟物流快递系统</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99259" y="1489393"/>
            <a:ext cx="5867402" cy="4023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网购已成为人们生活的重要组成部分，当人们在购物网站中下订单后，订单中的货物就会在经过一系列的流程后，送到客户的手中。而在送货期间，物流管理人员可以在系统中查看所有物品的物流信息。编写一个模拟物流快递系统的程序，模拟后台系统处理货物的过程。</a:t>
            </a:r>
          </a:p>
        </p:txBody>
      </p:sp>
      <p:pic>
        <p:nvPicPr>
          <p:cNvPr id="716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5722" y="2036286"/>
            <a:ext cx="4054475"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42633915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682"/>
                                        </p:tgtEl>
                                        <p:attrNameLst>
                                          <p:attrName>style.visibility</p:attrName>
                                        </p:attrNameLst>
                                      </p:cBhvr>
                                      <p:to>
                                        <p:strVal val="visible"/>
                                      </p:to>
                                    </p:set>
                                    <p:animEffect transition="in" filter="fade">
                                      <p:cBhvr>
                                        <p:cTn id="11" dur="500"/>
                                        <p:tgtEl>
                                          <p:spTgt spid="7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4.5 Object</a:t>
            </a:r>
            <a:r>
              <a:rPr lang="zh-CN" altLang="en-US" sz="3200" b="1" dirty="0">
                <a:solidFill>
                  <a:srgbClr val="1353A2"/>
                </a:solidFill>
                <a:latin typeface="微软雅黑" pitchFamily="34" charset="-122"/>
                <a:ea typeface="微软雅黑" pitchFamily="34" charset="-122"/>
              </a:rPr>
              <a:t>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499099" y="1784033"/>
            <a:ext cx="5717541" cy="347884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提供了一个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Object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类，它是所有类的父类，每个类都直接或间接继承</a:t>
            </a:r>
            <a:r>
              <a:rPr lang="en-US" altLang="zh-CN" sz="2400" dirty="0">
                <a:solidFill>
                  <a:schemeClr val="bg1">
                    <a:lumMod val="50000"/>
                  </a:schemeClr>
                </a:solidFill>
                <a:latin typeface="微软雅黑" pitchFamily="34" charset="-122"/>
                <a:ea typeface="微软雅黑" pitchFamily="34" charset="-122"/>
                <a:cs typeface="Times New Roman" pitchFamily="18" charset="0"/>
              </a:rPr>
              <a:t>Object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类，因此</a:t>
            </a:r>
            <a:r>
              <a:rPr lang="en-US" altLang="zh-CN" sz="2400" dirty="0">
                <a:solidFill>
                  <a:schemeClr val="bg1">
                    <a:lumMod val="50000"/>
                  </a:schemeClr>
                </a:solidFill>
                <a:latin typeface="微软雅黑" pitchFamily="34" charset="-122"/>
                <a:ea typeface="微软雅黑" pitchFamily="34" charset="-122"/>
                <a:cs typeface="Times New Roman" pitchFamily="18" charset="0"/>
              </a:rPr>
              <a:t>Object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类通常被称之为超类。当定义一个类时，如果没有使用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extends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关键字为这个类显式地指定父类，那么该类会默认继承</a:t>
            </a:r>
            <a:r>
              <a:rPr lang="en-US" altLang="zh-CN" sz="2400" dirty="0">
                <a:solidFill>
                  <a:schemeClr val="bg1">
                    <a:lumMod val="50000"/>
                  </a:schemeClr>
                </a:solidFill>
                <a:latin typeface="微软雅黑" pitchFamily="34" charset="-122"/>
                <a:ea typeface="微软雅黑" pitchFamily="34" charset="-122"/>
                <a:cs typeface="Times New Roman" pitchFamily="18" charset="0"/>
              </a:rPr>
              <a:t>Object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136" y="1744344"/>
            <a:ext cx="2620963"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158717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4.5 Object</a:t>
            </a:r>
            <a:r>
              <a:rPr lang="zh-CN" altLang="en-US" sz="3200" b="1" dirty="0">
                <a:solidFill>
                  <a:srgbClr val="1353A2"/>
                </a:solidFill>
                <a:latin typeface="微软雅黑" pitchFamily="34" charset="-122"/>
                <a:ea typeface="微软雅黑" pitchFamily="34" charset="-122"/>
              </a:rPr>
              <a:t>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52880" y="1402081"/>
            <a:ext cx="9763761" cy="91439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Object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类常用方法如</a:t>
            </a:r>
            <a:r>
              <a:rPr lang="zh-CN" altLang="en-US" sz="2400" dirty="0">
                <a:solidFill>
                  <a:schemeClr val="bg1">
                    <a:lumMod val="50000"/>
                  </a:schemeClr>
                </a:solidFill>
                <a:latin typeface="微软雅黑" pitchFamily="34" charset="-122"/>
                <a:ea typeface="微软雅黑" pitchFamily="34" charset="-122"/>
                <a:cs typeface="Times New Roman" pitchFamily="18" charset="0"/>
              </a:rPr>
              <a:t>下</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表</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817768608"/>
              </p:ext>
            </p:extLst>
          </p:nvPr>
        </p:nvGraphicFramePr>
        <p:xfrm>
          <a:off x="2331718" y="2526824"/>
          <a:ext cx="8302625" cy="2482056"/>
        </p:xfrm>
        <a:graphic>
          <a:graphicData uri="http://schemas.openxmlformats.org/drawingml/2006/table">
            <a:tbl>
              <a:tblPr firstRow="1" firstCol="1" bandRow="1">
                <a:tableStyleId>{5C22544A-7EE6-4342-B048-85BDC9FD1C3A}</a:tableStyleId>
              </a:tblPr>
              <a:tblGrid>
                <a:gridCol w="2670232">
                  <a:extLst>
                    <a:ext uri="{9D8B030D-6E8A-4147-A177-3AD203B41FA5}">
                      <a16:colId xmlns:a16="http://schemas.microsoft.com/office/drawing/2014/main" val="20000"/>
                    </a:ext>
                  </a:extLst>
                </a:gridCol>
                <a:gridCol w="5632393">
                  <a:extLst>
                    <a:ext uri="{9D8B030D-6E8A-4147-A177-3AD203B41FA5}">
                      <a16:colId xmlns:a16="http://schemas.microsoft.com/office/drawing/2014/main" val="20001"/>
                    </a:ext>
                  </a:extLst>
                </a:gridCol>
              </a:tblGrid>
              <a:tr h="530997">
                <a:tc>
                  <a:txBody>
                    <a:bodyPr/>
                    <a:lstStyle/>
                    <a:p>
                      <a:pPr algn="ctr">
                        <a:spcAft>
                          <a:spcPts val="0"/>
                        </a:spcAft>
                      </a:pPr>
                      <a:r>
                        <a:rPr lang="zh-CN" sz="1800" kern="100">
                          <a:effectLst/>
                        </a:rPr>
                        <a:t>方法名称</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100">
                          <a:effectLst/>
                        </a:rPr>
                        <a:t>方法说明</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512687">
                <a:tc>
                  <a:txBody>
                    <a:bodyPr/>
                    <a:lstStyle/>
                    <a:p>
                      <a:pPr algn="l">
                        <a:spcAft>
                          <a:spcPts val="0"/>
                        </a:spcAft>
                      </a:pPr>
                      <a:r>
                        <a:rPr lang="en-US" sz="1800" kern="100">
                          <a:effectLst/>
                        </a:rPr>
                        <a:t>boolean equals()</a:t>
                      </a:r>
                      <a:endParaRPr lang="zh-CN" sz="1800" kern="100">
                        <a:effectLst/>
                        <a:latin typeface="Times New Roman"/>
                        <a:ea typeface="宋体"/>
                      </a:endParaRPr>
                    </a:p>
                  </a:txBody>
                  <a:tcPr marL="68580" marR="68580" marT="0" marB="0" anchor="ctr"/>
                </a:tc>
                <a:tc>
                  <a:txBody>
                    <a:bodyPr/>
                    <a:lstStyle/>
                    <a:p>
                      <a:pPr algn="l">
                        <a:spcAft>
                          <a:spcPts val="0"/>
                        </a:spcAft>
                      </a:pPr>
                      <a:r>
                        <a:rPr lang="zh-CN" sz="1800" kern="100">
                          <a:effectLst/>
                        </a:rPr>
                        <a:t>判断两个对象是否“相等”</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671376">
                <a:tc>
                  <a:txBody>
                    <a:bodyPr/>
                    <a:lstStyle/>
                    <a:p>
                      <a:pPr algn="l">
                        <a:spcAft>
                          <a:spcPts val="0"/>
                        </a:spcAft>
                      </a:pPr>
                      <a:r>
                        <a:rPr lang="en-US" sz="1800" kern="100">
                          <a:effectLst/>
                        </a:rPr>
                        <a:t>int hashCode()</a:t>
                      </a:r>
                      <a:endParaRPr lang="zh-CN" sz="1800" kern="100">
                        <a:effectLst/>
                        <a:latin typeface="Times New Roman"/>
                        <a:ea typeface="宋体"/>
                      </a:endParaRPr>
                    </a:p>
                  </a:txBody>
                  <a:tcPr marL="68580" marR="68580" marT="0" marB="0" anchor="ctr"/>
                </a:tc>
                <a:tc>
                  <a:txBody>
                    <a:bodyPr/>
                    <a:lstStyle/>
                    <a:p>
                      <a:pPr algn="l">
                        <a:spcAft>
                          <a:spcPts val="0"/>
                        </a:spcAft>
                      </a:pPr>
                      <a:r>
                        <a:rPr lang="zh-CN" sz="1800" kern="100">
                          <a:effectLst/>
                        </a:rPr>
                        <a:t>返回对象的哈希码值</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766996">
                <a:tc>
                  <a:txBody>
                    <a:bodyPr/>
                    <a:lstStyle/>
                    <a:p>
                      <a:pPr algn="l">
                        <a:spcAft>
                          <a:spcPts val="0"/>
                        </a:spcAft>
                      </a:pPr>
                      <a:r>
                        <a:rPr lang="en-US" sz="1800" kern="100">
                          <a:effectLst/>
                        </a:rPr>
                        <a:t>String toString()</a:t>
                      </a:r>
                      <a:endParaRPr lang="zh-CN" sz="1800" kern="100">
                        <a:effectLst/>
                        <a:latin typeface="Times New Roman"/>
                        <a:ea typeface="宋体"/>
                      </a:endParaRPr>
                    </a:p>
                  </a:txBody>
                  <a:tcPr marL="68580" marR="68580" marT="0" marB="0" anchor="ctr"/>
                </a:tc>
                <a:tc>
                  <a:txBody>
                    <a:bodyPr/>
                    <a:lstStyle/>
                    <a:p>
                      <a:pPr algn="l">
                        <a:spcAft>
                          <a:spcPts val="0"/>
                        </a:spcAft>
                      </a:pPr>
                      <a:r>
                        <a:rPr lang="zh-CN" sz="1800" kern="100" dirty="0">
                          <a:effectLst/>
                        </a:rPr>
                        <a:t>返回对象的字符串表示形式</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3934152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4.5 Object</a:t>
            </a:r>
            <a:r>
              <a:rPr lang="zh-CN" altLang="en-US" sz="3200" b="1" dirty="0">
                <a:solidFill>
                  <a:srgbClr val="1353A2"/>
                </a:solidFill>
                <a:latin typeface="微软雅黑" pitchFamily="34" charset="-122"/>
                <a:ea typeface="微软雅黑" pitchFamily="34" charset="-122"/>
              </a:rPr>
              <a:t>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52880" y="1127760"/>
            <a:ext cx="9763761" cy="66039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下面通过一个例子演示</a:t>
            </a:r>
            <a:r>
              <a:rPr lang="en-US" altLang="zh-CN" sz="2400" dirty="0">
                <a:solidFill>
                  <a:schemeClr val="bg1">
                    <a:lumMod val="50000"/>
                  </a:schemeClr>
                </a:solidFill>
                <a:latin typeface="微软雅黑" pitchFamily="34" charset="-122"/>
                <a:ea typeface="微软雅黑" pitchFamily="34" charset="-122"/>
                <a:cs typeface="Times New Roman" pitchFamily="18" charset="0"/>
              </a:rPr>
              <a:t>Object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toString</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方法的使用</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4" name="组合 3"/>
          <p:cNvGrpSpPr/>
          <p:nvPr/>
        </p:nvGrpSpPr>
        <p:grpSpPr>
          <a:xfrm>
            <a:off x="2052320" y="1767839"/>
            <a:ext cx="8829040" cy="4561841"/>
            <a:chOff x="1808480" y="1818639"/>
            <a:chExt cx="8829040" cy="4561841"/>
          </a:xfrm>
        </p:grpSpPr>
        <p:pic>
          <p:nvPicPr>
            <p:cNvPr id="1187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480" y="1818640"/>
              <a:ext cx="8829040" cy="456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291078" y="1818639"/>
              <a:ext cx="8341361" cy="456184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 class Animal {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定义动物叫的方法 </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	void shout() {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5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动物叫！</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7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8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9 public class Example18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10	public static void main(String[]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11		Animal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animal</a:t>
              </a:r>
              <a:r>
                <a:rPr lang="en-US" altLang="zh-CN" sz="1400" dirty="0">
                  <a:solidFill>
                    <a:schemeClr val="bg1">
                      <a:lumMod val="50000"/>
                    </a:schemeClr>
                  </a:solidFill>
                  <a:latin typeface="微软雅黑" pitchFamily="34" charset="-122"/>
                  <a:ea typeface="微软雅黑" pitchFamily="34" charset="-122"/>
                  <a:cs typeface="Times New Roman" pitchFamily="18" charset="0"/>
                </a:rPr>
                <a:t> = new Animal();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类对象</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12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animal.toString</a:t>
              </a:r>
              <a:r>
                <a:rPr lang="en-US" altLang="zh-CN" sz="1400" dirty="0">
                  <a:solidFill>
                    <a:schemeClr val="bg1">
                      <a:lumMod val="50000"/>
                    </a:schemeClr>
                  </a:solidFill>
                  <a:latin typeface="微软雅黑" pitchFamily="34" charset="-122"/>
                  <a:ea typeface="微软雅黑" pitchFamily="34" charset="-122"/>
                  <a:cs typeface="Times New Roman" pitchFamily="18" charset="0"/>
                </a:rPr>
                <a:t>());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toString</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方法并打印</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13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14}</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902859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4.5 Object</a:t>
            </a:r>
            <a:r>
              <a:rPr lang="zh-CN" altLang="en-US" sz="3200" b="1" dirty="0">
                <a:solidFill>
                  <a:srgbClr val="1353A2"/>
                </a:solidFill>
                <a:latin typeface="微软雅黑" pitchFamily="34" charset="-122"/>
                <a:ea typeface="微软雅黑" pitchFamily="34" charset="-122"/>
              </a:rPr>
              <a:t>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52879" y="1595120"/>
            <a:ext cx="9763761" cy="66039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2698115" y="2683510"/>
            <a:ext cx="6795770" cy="2040890"/>
          </a:xfrm>
          <a:prstGeom prst="rect">
            <a:avLst/>
          </a:prstGeom>
        </p:spPr>
      </p:pic>
    </p:spTree>
    <p:custDataLst>
      <p:tags r:id="rId1"/>
    </p:custDataLst>
    <p:extLst>
      <p:ext uri="{BB962C8B-B14F-4D97-AF65-F5344CB8AC3E}">
        <p14:creationId xmlns:p14="http://schemas.microsoft.com/office/powerpoint/2010/main" val="27104925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4.5 Object</a:t>
            </a:r>
            <a:r>
              <a:rPr lang="zh-CN" altLang="en-US" sz="3200" b="1" dirty="0">
                <a:solidFill>
                  <a:srgbClr val="1353A2"/>
                </a:solidFill>
                <a:latin typeface="微软雅黑" pitchFamily="34" charset="-122"/>
                <a:ea typeface="微软雅黑" pitchFamily="34" charset="-122"/>
              </a:rPr>
              <a:t>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6096000" y="1994045"/>
            <a:ext cx="4663439" cy="3088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在实际开发中，通常希望对象的</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toString</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方法返回的不仅仅是基本信息，而是对象特有的信息，这时可以重写</a:t>
            </a:r>
            <a:r>
              <a:rPr lang="en-US" altLang="zh-CN" sz="2400" dirty="0">
                <a:solidFill>
                  <a:schemeClr val="bg1">
                    <a:lumMod val="50000"/>
                  </a:schemeClr>
                </a:solidFill>
                <a:latin typeface="微软雅黑" pitchFamily="34" charset="-122"/>
                <a:ea typeface="微软雅黑" pitchFamily="34" charset="-122"/>
                <a:cs typeface="Times New Roman" pitchFamily="18" charset="0"/>
              </a:rPr>
              <a:t>Object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toString</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1198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359" y="1562418"/>
            <a:ext cx="2926081" cy="42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7028297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119810"/>
                                        </p:tgtEl>
                                        <p:attrNameLst>
                                          <p:attrName>style.visibility</p:attrName>
                                        </p:attrNameLst>
                                      </p:cBhvr>
                                      <p:to>
                                        <p:strVal val="visible"/>
                                      </p:to>
                                    </p:set>
                                    <p:animEffect transition="in" filter="fade">
                                      <p:cBhvr>
                                        <p:cTn id="10" dur="1000"/>
                                        <p:tgtEl>
                                          <p:spTgt spid="119810"/>
                                        </p:tgtEl>
                                      </p:cBhvr>
                                    </p:animEffect>
                                    <p:anim calcmode="lin" valueType="num">
                                      <p:cBhvr>
                                        <p:cTn id="11" dur="1000" fill="hold"/>
                                        <p:tgtEl>
                                          <p:spTgt spid="119810"/>
                                        </p:tgtEl>
                                        <p:attrNameLst>
                                          <p:attrName>ppt_x</p:attrName>
                                        </p:attrNameLst>
                                      </p:cBhvr>
                                      <p:tavLst>
                                        <p:tav tm="0">
                                          <p:val>
                                            <p:strVal val="#ppt_x"/>
                                          </p:val>
                                        </p:tav>
                                        <p:tav tm="100000">
                                          <p:val>
                                            <p:strVal val="#ppt_x"/>
                                          </p:val>
                                        </p:tav>
                                      </p:tavLst>
                                    </p:anim>
                                    <p:anim calcmode="lin" valueType="num">
                                      <p:cBhvr>
                                        <p:cTn id="12" dur="1000" fill="hold"/>
                                        <p:tgtEl>
                                          <p:spTgt spid="1198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4.5 Object</a:t>
            </a:r>
            <a:r>
              <a:rPr lang="zh-CN" altLang="en-US" sz="3200" b="1" dirty="0">
                <a:solidFill>
                  <a:srgbClr val="1353A2"/>
                </a:solidFill>
                <a:latin typeface="微软雅黑" pitchFamily="34" charset="-122"/>
                <a:ea typeface="微软雅黑" pitchFamily="34" charset="-122"/>
              </a:rPr>
              <a:t>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133600" y="1442720"/>
            <a:ext cx="9032235" cy="4551680"/>
            <a:chOff x="1950720" y="1310640"/>
            <a:chExt cx="9032235" cy="4551680"/>
          </a:xfrm>
        </p:grpSpPr>
        <p:pic>
          <p:nvPicPr>
            <p:cNvPr id="1208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720" y="1310640"/>
              <a:ext cx="9032235" cy="455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316476" y="1310640"/>
              <a:ext cx="8666479" cy="4551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 class Animal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   //</a:t>
              </a:r>
              <a:r>
                <a:rPr lang="zh-CN" altLang="zh-CN" sz="14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400" dirty="0">
                  <a:solidFill>
                    <a:schemeClr val="bg1">
                      <a:lumMod val="50000"/>
                    </a:schemeClr>
                  </a:solidFill>
                  <a:latin typeface="微软雅黑" pitchFamily="34" charset="-122"/>
                  <a:ea typeface="微软雅黑" pitchFamily="34" charset="-122"/>
                  <a:cs typeface="Times New Roman" pitchFamily="18" charset="0"/>
                </a:rPr>
                <a:t>Object</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类的</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toString</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   public String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toString</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5	return "</a:t>
              </a:r>
              <a:r>
                <a:rPr lang="zh-CN" altLang="zh-CN" sz="1400" dirty="0">
                  <a:solidFill>
                    <a:schemeClr val="bg1">
                      <a:lumMod val="50000"/>
                    </a:schemeClr>
                  </a:solidFill>
                  <a:latin typeface="微软雅黑" pitchFamily="34" charset="-122"/>
                  <a:ea typeface="微软雅黑" pitchFamily="34" charset="-122"/>
                  <a:cs typeface="Times New Roman" pitchFamily="18" charset="0"/>
                </a:rPr>
                <a:t>这是一个动物。</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7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8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9 public class Example19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10	public static void main(String[]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11		Animal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animal</a:t>
              </a:r>
              <a:r>
                <a:rPr lang="en-US" altLang="zh-CN" sz="1400" dirty="0">
                  <a:solidFill>
                    <a:schemeClr val="bg1">
                      <a:lumMod val="50000"/>
                    </a:schemeClr>
                  </a:solidFill>
                  <a:latin typeface="微软雅黑" pitchFamily="34" charset="-122"/>
                  <a:ea typeface="微软雅黑" pitchFamily="34" charset="-122"/>
                  <a:cs typeface="Times New Roman" pitchFamily="18" charset="0"/>
                </a:rPr>
                <a:t> = new Animal();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类对象</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12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animal.toString</a:t>
              </a:r>
              <a:r>
                <a:rPr lang="en-US" altLang="zh-CN" sz="1400" dirty="0">
                  <a:solidFill>
                    <a:schemeClr val="bg1">
                      <a:lumMod val="50000"/>
                    </a:schemeClr>
                  </a:solidFill>
                  <a:latin typeface="微软雅黑" pitchFamily="34" charset="-122"/>
                  <a:ea typeface="微软雅黑" pitchFamily="34" charset="-122"/>
                  <a:cs typeface="Times New Roman" pitchFamily="18" charset="0"/>
                </a:rPr>
                <a:t>());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toString</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方法并打印</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13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14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4688322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70000" y="1323340"/>
            <a:ext cx="9977120" cy="7797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6" name="图片 5"/>
          <p:cNvPicPr/>
          <p:nvPr/>
        </p:nvPicPr>
        <p:blipFill>
          <a:blip r:embed="rId4"/>
          <a:stretch>
            <a:fillRect/>
          </a:stretch>
        </p:blipFill>
        <p:spPr>
          <a:xfrm>
            <a:off x="2423160" y="2578417"/>
            <a:ext cx="7670800" cy="2196783"/>
          </a:xfrm>
          <a:prstGeom prst="rect">
            <a:avLst/>
          </a:prstGeom>
        </p:spPr>
      </p:pic>
    </p:spTree>
    <p:custDataLst>
      <p:tags r:id="rId1"/>
    </p:custDataLst>
    <p:extLst>
      <p:ext uri="{BB962C8B-B14F-4D97-AF65-F5344CB8AC3E}">
        <p14:creationId xmlns:p14="http://schemas.microsoft.com/office/powerpoint/2010/main" val="24024083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4.5 Object</a:t>
            </a:r>
            <a:r>
              <a:rPr lang="zh-CN" altLang="en-US" sz="3200" b="1" dirty="0">
                <a:solidFill>
                  <a:srgbClr val="1353A2"/>
                </a:solidFill>
                <a:latin typeface="微软雅黑" pitchFamily="34" charset="-122"/>
                <a:ea typeface="微软雅黑" pitchFamily="34" charset="-122"/>
              </a:rPr>
              <a:t>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574800" y="1303165"/>
            <a:ext cx="4663439" cy="81011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2835274" y="2483802"/>
            <a:ext cx="7192010" cy="2078038"/>
          </a:xfrm>
          <a:prstGeom prst="rect">
            <a:avLst/>
          </a:prstGeom>
        </p:spPr>
      </p:pic>
    </p:spTree>
    <p:custDataLst>
      <p:tags r:id="rId1"/>
    </p:custDataLst>
    <p:extLst>
      <p:ext uri="{BB962C8B-B14F-4D97-AF65-F5344CB8AC3E}">
        <p14:creationId xmlns:p14="http://schemas.microsoft.com/office/powerpoint/2010/main" val="36267568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 </a:t>
            </a:r>
            <a:r>
              <a:rPr lang="zh-CN" altLang="en-US" sz="3200" b="1" dirty="0">
                <a:solidFill>
                  <a:srgbClr val="1353A2"/>
                </a:solidFill>
                <a:latin typeface="微软雅黑" pitchFamily="34" charset="-122"/>
                <a:ea typeface="微软雅黑" pitchFamily="34" charset="-122"/>
              </a:rPr>
              <a:t>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2001520" y="1567325"/>
            <a:ext cx="5100320" cy="398003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中，允许在一个类的内部定义类，这样的类称作内部类，内部类所在的类称作外部类。在实际开发中，根据内部类的位置、修饰符和定义方式的不同，内部类可分为</a:t>
            </a:r>
            <a:r>
              <a:rPr lang="en-US" altLang="zh-CN" sz="2400" dirty="0">
                <a:solidFill>
                  <a:schemeClr val="bg1">
                    <a:lumMod val="50000"/>
                  </a:schemeClr>
                </a:solidFill>
                <a:latin typeface="微软雅黑" pitchFamily="34" charset="-122"/>
                <a:ea typeface="微软雅黑" pitchFamily="34" charset="-122"/>
                <a:cs typeface="Times New Roman" pitchFamily="18" charset="0"/>
              </a:rPr>
              <a:t>4</a:t>
            </a:r>
            <a:r>
              <a:rPr lang="zh-CN" altLang="zh-CN" sz="2400" dirty="0">
                <a:solidFill>
                  <a:schemeClr val="bg1">
                    <a:lumMod val="50000"/>
                  </a:schemeClr>
                </a:solidFill>
                <a:latin typeface="微软雅黑" pitchFamily="34" charset="-122"/>
                <a:ea typeface="微软雅黑" pitchFamily="34" charset="-122"/>
                <a:cs typeface="Times New Roman" pitchFamily="18" charset="0"/>
              </a:rPr>
              <a:t>种，分别是成员内部类、局部内部类、静态内部类、匿名内部类。</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3146" y="1567325"/>
            <a:ext cx="4008437" cy="352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654452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4.6.1 </a:t>
            </a:r>
            <a:r>
              <a:rPr lang="zh-CN" altLang="en-US" sz="3200" b="1" dirty="0">
                <a:solidFill>
                  <a:srgbClr val="1353A2"/>
                </a:solidFill>
                <a:latin typeface="微软雅黑" pitchFamily="34" charset="-122"/>
                <a:ea typeface="微软雅黑" pitchFamily="34" charset="-122"/>
              </a:rPr>
              <a:t>成员内部类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6248400" y="1851805"/>
            <a:ext cx="4409440" cy="300467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在一个类中除了可以定义成员变量、成员方法，还可以定义类，这样的类被称作成员内部类。成员内部类可以访问外部类的所有成员。</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0072" y="1940062"/>
            <a:ext cx="3555047" cy="28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3520678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down)">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4.6.1 </a:t>
            </a:r>
            <a:r>
              <a:rPr lang="zh-CN" altLang="en-US" sz="3200" b="1" dirty="0">
                <a:solidFill>
                  <a:srgbClr val="1353A2"/>
                </a:solidFill>
                <a:latin typeface="微软雅黑" pitchFamily="34" charset="-122"/>
                <a:ea typeface="微软雅黑" pitchFamily="34" charset="-122"/>
              </a:rPr>
              <a:t>成员内部类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59840" y="1229361"/>
            <a:ext cx="10373360" cy="66039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接下来通过一个案例学习如何定义成员内部类</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3088640" y="1915160"/>
            <a:ext cx="6512560" cy="4312920"/>
            <a:chOff x="2733040" y="1935480"/>
            <a:chExt cx="6512560" cy="4312920"/>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3040" y="1935480"/>
              <a:ext cx="651256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586480" y="1955800"/>
              <a:ext cx="5283200" cy="4292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 class Outer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400" dirty="0">
                  <a:solidFill>
                    <a:schemeClr val="bg1">
                      <a:lumMod val="50000"/>
                    </a:schemeClr>
                  </a:solidFill>
                  <a:latin typeface="微软雅黑" pitchFamily="34" charset="-122"/>
                  <a:ea typeface="微软雅黑" pitchFamily="34" charset="-122"/>
                  <a:cs typeface="Times New Roman" pitchFamily="18" charset="0"/>
                </a:rPr>
                <a:t> m = 0;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定义类的成员变量</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下面的代码定义了一个成员方法，方法中访问内部类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    void test1()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5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外部类成员方法</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7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下面的代码定义了一个成员内部类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8    class Inner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9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400" dirty="0">
                  <a:solidFill>
                    <a:schemeClr val="bg1">
                      <a:lumMod val="50000"/>
                    </a:schemeClr>
                  </a:solidFill>
                  <a:latin typeface="微软雅黑" pitchFamily="34" charset="-122"/>
                  <a:ea typeface="微软雅黑" pitchFamily="34" charset="-122"/>
                  <a:cs typeface="Times New Roman" pitchFamily="18" charset="0"/>
                </a:rPr>
                <a:t> n = 1;</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10        void show1()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11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在成员内部类的方法中访问外部类的成员变量</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12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外部成员变量</a:t>
              </a:r>
              <a:r>
                <a:rPr lang="en-US" altLang="zh-CN" sz="1400" dirty="0">
                  <a:solidFill>
                    <a:schemeClr val="bg1">
                      <a:lumMod val="50000"/>
                    </a:schemeClr>
                  </a:solidFill>
                  <a:latin typeface="微软雅黑" pitchFamily="34" charset="-122"/>
                  <a:ea typeface="微软雅黑" pitchFamily="34" charset="-122"/>
                  <a:cs typeface="Times New Roman" pitchFamily="18" charset="0"/>
                </a:rPr>
                <a:t>m = " + m);</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13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4722927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4.6.1 </a:t>
            </a:r>
            <a:r>
              <a:rPr lang="zh-CN" altLang="en-US" sz="3200" b="1" dirty="0">
                <a:solidFill>
                  <a:srgbClr val="1353A2"/>
                </a:solidFill>
                <a:latin typeface="微软雅黑" pitchFamily="34" charset="-122"/>
                <a:ea typeface="微软雅黑" pitchFamily="34" charset="-122"/>
              </a:rPr>
              <a:t>成员内部类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738118" y="1620520"/>
            <a:ext cx="7401562" cy="4201160"/>
            <a:chOff x="2311398" y="1529080"/>
            <a:chExt cx="7401562" cy="4201160"/>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529080"/>
              <a:ext cx="7401562" cy="4180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332480" y="1549400"/>
              <a:ext cx="5750560" cy="4180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14 void show2()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15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在成员内部类的方法中访问外部类的成员变量</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16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内部成员方法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17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18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19    void test2()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20        Inner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inner</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new Inner();</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21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内部成员变量</a:t>
              </a:r>
              <a:r>
                <a:rPr lang="en-US" altLang="zh-CN" sz="1600" dirty="0">
                  <a:solidFill>
                    <a:schemeClr val="bg1">
                      <a:lumMod val="50000"/>
                    </a:schemeClr>
                  </a:solidFill>
                  <a:latin typeface="微软雅黑" pitchFamily="34" charset="-122"/>
                  <a:ea typeface="微软雅黑" pitchFamily="34" charset="-122"/>
                  <a:cs typeface="Times New Roman" pitchFamily="18" charset="0"/>
                </a:rPr>
                <a:t>n = " +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inner.n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22        inner.show2();</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23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24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4047756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4.6.1 </a:t>
            </a:r>
            <a:r>
              <a:rPr lang="zh-CN" altLang="en-US" sz="3200" b="1" dirty="0">
                <a:solidFill>
                  <a:srgbClr val="1353A2"/>
                </a:solidFill>
                <a:latin typeface="微软雅黑" pitchFamily="34" charset="-122"/>
                <a:ea typeface="微软雅黑" pitchFamily="34" charset="-122"/>
              </a:rPr>
              <a:t>成员内部类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3108960" y="1778000"/>
            <a:ext cx="6390640" cy="3616960"/>
            <a:chOff x="2753360" y="1727200"/>
            <a:chExt cx="6390640" cy="3616960"/>
          </a:xfrm>
        </p:grpSpPr>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360" y="1727200"/>
              <a:ext cx="6390640" cy="3616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850640" y="2087880"/>
              <a:ext cx="4752339" cy="3032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25 public class Example20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26    public static void main(String[]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27        Outer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outer</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new Outer();</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28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Outer.Inner</a:t>
              </a:r>
              <a:r>
                <a:rPr lang="en-US" altLang="zh-CN" sz="1600" dirty="0">
                  <a:solidFill>
                    <a:schemeClr val="bg1">
                      <a:lumMod val="50000"/>
                    </a:schemeClr>
                  </a:solidFill>
                  <a:latin typeface="微软雅黑" pitchFamily="34" charset="-122"/>
                  <a:ea typeface="微软雅黑" pitchFamily="34" charset="-122"/>
                  <a:cs typeface="Times New Roman" pitchFamily="18" charset="0"/>
                </a:rPr>
                <a:t> inner =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outer.new</a:t>
              </a:r>
              <a:r>
                <a:rPr lang="en-US" altLang="zh-CN" sz="1600" dirty="0">
                  <a:solidFill>
                    <a:schemeClr val="bg1">
                      <a:lumMod val="50000"/>
                    </a:schemeClr>
                  </a:solidFill>
                  <a:latin typeface="微软雅黑" pitchFamily="34" charset="-122"/>
                  <a:ea typeface="微软雅黑" pitchFamily="34" charset="-122"/>
                  <a:cs typeface="Times New Roman" pitchFamily="18" charset="0"/>
                </a:rPr>
                <a:t> Inner();</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29        inner.show1();</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30       outer.test2();</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31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32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4047756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4.6.1 </a:t>
            </a:r>
            <a:r>
              <a:rPr lang="zh-CN" altLang="en-US" sz="3200" b="1" dirty="0">
                <a:solidFill>
                  <a:srgbClr val="1353A2"/>
                </a:solidFill>
                <a:latin typeface="微软雅黑" pitchFamily="34" charset="-122"/>
                <a:ea typeface="微软雅黑" pitchFamily="34" charset="-122"/>
              </a:rPr>
              <a:t>成员内部类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554480" y="1381761"/>
            <a:ext cx="5740400" cy="66039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3454400" y="2531110"/>
            <a:ext cx="6521450" cy="1969770"/>
          </a:xfrm>
          <a:prstGeom prst="rect">
            <a:avLst/>
          </a:prstGeom>
        </p:spPr>
      </p:pic>
    </p:spTree>
    <p:custDataLst>
      <p:tags r:id="rId1"/>
    </p:custDataLst>
    <p:extLst>
      <p:ext uri="{BB962C8B-B14F-4D97-AF65-F5344CB8AC3E}">
        <p14:creationId xmlns:p14="http://schemas.microsoft.com/office/powerpoint/2010/main" val="13367404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4.6.1 </a:t>
            </a:r>
            <a:r>
              <a:rPr lang="zh-CN" altLang="en-US" sz="3200" b="1" dirty="0">
                <a:solidFill>
                  <a:srgbClr val="1353A2"/>
                </a:solidFill>
                <a:latin typeface="微软雅黑" pitchFamily="34" charset="-122"/>
                <a:ea typeface="微软雅黑" pitchFamily="34" charset="-122"/>
              </a:rPr>
              <a:t>成员内部类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83360" y="1493521"/>
            <a:ext cx="10017760" cy="430783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1~24</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Outer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Outer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类就是一个外部类。第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8~23</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Outer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类内部定义了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Inner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Inner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类就是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Outer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类的成员内部类。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Outer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类中定义了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test1()</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test2()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两个方法。</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Inner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类定义了一个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show()</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show()</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方法中访问外部类的成员变量</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num</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test2()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方法中创建了内部类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Inner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的实例对象，并通过该对象调用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show()</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方法，将</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num</a:t>
            </a:r>
            <a:r>
              <a:rPr lang="zh-CN" altLang="zh-CN" sz="2400" dirty="0">
                <a:solidFill>
                  <a:schemeClr val="bg1">
                    <a:lumMod val="50000"/>
                  </a:schemeClr>
                </a:solidFill>
                <a:latin typeface="微软雅黑" pitchFamily="34" charset="-122"/>
                <a:ea typeface="微软雅黑" pitchFamily="34" charset="-122"/>
                <a:cs typeface="Times New Roman" pitchFamily="18" charset="0"/>
              </a:rPr>
              <a:t>值输出。从</a:t>
            </a:r>
            <a:r>
              <a:rPr lang="zh-CN" altLang="en-US" sz="2400" dirty="0">
                <a:solidFill>
                  <a:schemeClr val="bg1">
                    <a:lumMod val="50000"/>
                  </a:schemeClr>
                </a:solidFill>
                <a:latin typeface="微软雅黑" pitchFamily="34" charset="-122"/>
                <a:ea typeface="微软雅黑" pitchFamily="34" charset="-122"/>
                <a:cs typeface="Times New Roman" pitchFamily="18" charset="0"/>
              </a:rPr>
              <a:t>运行结果</a:t>
            </a:r>
            <a:r>
              <a:rPr lang="zh-CN" altLang="zh-CN" sz="2400" dirty="0">
                <a:solidFill>
                  <a:schemeClr val="bg1">
                    <a:lumMod val="50000"/>
                  </a:schemeClr>
                </a:solidFill>
                <a:latin typeface="微软雅黑" pitchFamily="34" charset="-122"/>
                <a:ea typeface="微软雅黑" pitchFamily="34" charset="-122"/>
                <a:cs typeface="Times New Roman" pitchFamily="18" charset="0"/>
              </a:rPr>
              <a:t>可以看出，内部类可以在外部类中使用，并能访问外部类的成员。</a:t>
            </a:r>
          </a:p>
        </p:txBody>
      </p:sp>
    </p:spTree>
    <p:custDataLst>
      <p:tags r:id="rId1"/>
    </p:custDataLst>
    <p:extLst>
      <p:ext uri="{BB962C8B-B14F-4D97-AF65-F5344CB8AC3E}">
        <p14:creationId xmlns:p14="http://schemas.microsoft.com/office/powerpoint/2010/main" val="17360873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4.6.1 </a:t>
            </a:r>
            <a:r>
              <a:rPr lang="zh-CN" altLang="en-US" sz="3200" b="1" dirty="0">
                <a:solidFill>
                  <a:srgbClr val="1353A2"/>
                </a:solidFill>
                <a:latin typeface="微软雅黑" pitchFamily="34" charset="-122"/>
                <a:ea typeface="微软雅黑" pitchFamily="34" charset="-122"/>
              </a:rPr>
              <a:t>成员内部类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2118358" y="2286001"/>
            <a:ext cx="8818880" cy="207263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如果想通过外部类访问内部类，则需要通过外部类创建内部类对象，创建内部类对象的具体语法格式如下：</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外部类名</a:t>
            </a:r>
            <a:r>
              <a:rPr lang="en-US"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rgbClr val="FF0000"/>
                </a:solidFill>
                <a:latin typeface="微软雅黑" pitchFamily="34" charset="-122"/>
                <a:ea typeface="微软雅黑" pitchFamily="34" charset="-122"/>
                <a:cs typeface="Times New Roman" pitchFamily="18" charset="0"/>
              </a:rPr>
              <a:t>内部类名 变量名</a:t>
            </a:r>
            <a:r>
              <a:rPr lang="en-US" altLang="zh-CN" sz="2400" dirty="0">
                <a:solidFill>
                  <a:srgbClr val="FF0000"/>
                </a:solidFill>
                <a:latin typeface="微软雅黑" pitchFamily="34" charset="-122"/>
                <a:ea typeface="微软雅黑" pitchFamily="34" charset="-122"/>
                <a:cs typeface="Times New Roman" pitchFamily="18" charset="0"/>
              </a:rPr>
              <a:t> = new </a:t>
            </a:r>
            <a:r>
              <a:rPr lang="zh-CN" altLang="zh-CN" sz="2400" dirty="0">
                <a:solidFill>
                  <a:srgbClr val="FF0000"/>
                </a:solidFill>
                <a:latin typeface="微软雅黑" pitchFamily="34" charset="-122"/>
                <a:ea typeface="微软雅黑" pitchFamily="34" charset="-122"/>
                <a:cs typeface="Times New Roman" pitchFamily="18" charset="0"/>
              </a:rPr>
              <a:t>外部类名</a:t>
            </a:r>
            <a:r>
              <a:rPr lang="en-US" altLang="zh-CN" sz="2400" dirty="0">
                <a:solidFill>
                  <a:srgbClr val="FF0000"/>
                </a:solidFill>
                <a:latin typeface="微软雅黑" pitchFamily="34" charset="-122"/>
                <a:ea typeface="微软雅黑" pitchFamily="34" charset="-122"/>
                <a:cs typeface="Times New Roman" pitchFamily="18" charset="0"/>
              </a:rPr>
              <a:t>().new </a:t>
            </a:r>
            <a:r>
              <a:rPr lang="zh-CN" altLang="zh-CN" sz="2400" dirty="0">
                <a:solidFill>
                  <a:srgbClr val="FF0000"/>
                </a:solidFill>
                <a:latin typeface="微软雅黑" pitchFamily="34" charset="-122"/>
                <a:ea typeface="微软雅黑" pitchFamily="34" charset="-122"/>
                <a:cs typeface="Times New Roman" pitchFamily="18" charset="0"/>
              </a:rPr>
              <a:t>内部类名</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23290665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4.6.2 </a:t>
            </a:r>
            <a:r>
              <a:rPr lang="zh-CN" altLang="en-US" sz="3200" b="1" dirty="0">
                <a:solidFill>
                  <a:srgbClr val="1353A2"/>
                </a:solidFill>
                <a:latin typeface="微软雅黑" pitchFamily="34" charset="-122"/>
                <a:ea typeface="微软雅黑" pitchFamily="34" charset="-122"/>
              </a:rPr>
              <a:t>局部内部类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91638" y="1503681"/>
            <a:ext cx="5847082" cy="408431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局部内部类，也叫作方法内部类，是指定义在某个局部范围中的类，它和局部变量一样，都是在方法中定义的，有效范围只限于方法内部。</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在局部内部类中，局部内部类可以访问外部类的所有成员变量和方法，而局部内部类中变量和方法却只能在所属方法中访问。</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2435" y="1706562"/>
            <a:ext cx="2811463"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365672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00480" y="1455420"/>
            <a:ext cx="9977120" cy="41021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在上述代码中，</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类扩充了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类，增加了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color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属性及</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getColor</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setColor</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方法。此时的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类已经存在了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3</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个属性和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6</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个方法。在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main()</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方法中，第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31</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行代码创建并实例化</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32~34</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setter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方法，设置名称、年龄和颜色；第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35</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getter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方法获取名称、年龄和颜色。由</a:t>
            </a:r>
            <a:r>
              <a:rPr lang="zh-CN" altLang="en-US" sz="2400" dirty="0">
                <a:solidFill>
                  <a:schemeClr val="bg1">
                    <a:lumMod val="50000"/>
                  </a:schemeClr>
                </a:solidFill>
                <a:latin typeface="微软雅黑" pitchFamily="34" charset="-122"/>
                <a:ea typeface="微软雅黑" pitchFamily="34" charset="-122"/>
                <a:cs typeface="Times New Roman" pitchFamily="18" charset="0"/>
              </a:rPr>
              <a:t>运行结果</a:t>
            </a:r>
            <a:r>
              <a:rPr lang="zh-CN" altLang="zh-CN" sz="2400" dirty="0">
                <a:solidFill>
                  <a:schemeClr val="bg1">
                    <a:lumMod val="50000"/>
                  </a:schemeClr>
                </a:solidFill>
                <a:latin typeface="微软雅黑" pitchFamily="34" charset="-122"/>
                <a:ea typeface="微软雅黑" pitchFamily="34" charset="-122"/>
                <a:cs typeface="Times New Roman" pitchFamily="18" charset="0"/>
              </a:rPr>
              <a:t>可知，程序成功设置并获取了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对象的名称、年龄和和颜色。</a:t>
            </a:r>
          </a:p>
        </p:txBody>
      </p:sp>
    </p:spTree>
    <p:custDataLst>
      <p:tags r:id="rId1"/>
    </p:custDataLst>
    <p:extLst>
      <p:ext uri="{BB962C8B-B14F-4D97-AF65-F5344CB8AC3E}">
        <p14:creationId xmlns:p14="http://schemas.microsoft.com/office/powerpoint/2010/main" val="346892217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4.6.2 </a:t>
            </a:r>
            <a:r>
              <a:rPr lang="zh-CN" altLang="en-US" sz="3200" b="1" dirty="0">
                <a:solidFill>
                  <a:srgbClr val="1353A2"/>
                </a:solidFill>
                <a:latin typeface="微软雅黑" pitchFamily="34" charset="-122"/>
                <a:ea typeface="微软雅黑" pitchFamily="34" charset="-122"/>
              </a:rPr>
              <a:t>局部内部类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91638" y="1341121"/>
            <a:ext cx="9951722" cy="77215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接下来通过一个案例学习局部内部类的定义和使用</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2722880" y="2382840"/>
            <a:ext cx="7315200" cy="2869880"/>
            <a:chOff x="2550160" y="2403160"/>
            <a:chExt cx="7315200" cy="2869880"/>
          </a:xfrm>
        </p:grpSpPr>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0160" y="2403160"/>
              <a:ext cx="7315200" cy="28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210560" y="2509521"/>
              <a:ext cx="6624320" cy="276351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 class Outer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800" dirty="0">
                  <a:solidFill>
                    <a:schemeClr val="bg1">
                      <a:lumMod val="50000"/>
                    </a:schemeClr>
                  </a:solidFill>
                  <a:latin typeface="微软雅黑" pitchFamily="34" charset="-122"/>
                  <a:ea typeface="微软雅黑" pitchFamily="34" charset="-122"/>
                  <a:cs typeface="Times New Roman" pitchFamily="18" charset="0"/>
                </a:rPr>
                <a:t> m = 0;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定义类的成员变量</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3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下面的代码定义了一个成员方法，方法中访问内部类</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4     void test1()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5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r>
                <a:rPr lang="zh-CN" altLang="zh-CN" sz="1800" dirty="0">
                  <a:solidFill>
                    <a:schemeClr val="bg1">
                      <a:lumMod val="50000"/>
                    </a:schemeClr>
                  </a:solidFill>
                  <a:latin typeface="微软雅黑" pitchFamily="34" charset="-122"/>
                  <a:ea typeface="微软雅黑" pitchFamily="34" charset="-122"/>
                  <a:cs typeface="Times New Roman" pitchFamily="18" charset="0"/>
                </a:rPr>
                <a:t>外部类成员方法</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39451221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4.6.2 </a:t>
            </a:r>
            <a:r>
              <a:rPr lang="zh-CN" altLang="en-US" sz="3200" b="1" dirty="0">
                <a:solidFill>
                  <a:srgbClr val="1353A2"/>
                </a:solidFill>
                <a:latin typeface="微软雅黑" pitchFamily="34" charset="-122"/>
                <a:ea typeface="微软雅黑" pitchFamily="34" charset="-122"/>
              </a:rPr>
              <a:t>局部内部类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712720" y="1330961"/>
            <a:ext cx="7112000" cy="4856479"/>
            <a:chOff x="2600960" y="1371601"/>
            <a:chExt cx="7112000" cy="4856479"/>
          </a:xfrm>
        </p:grpSpPr>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960" y="1371601"/>
              <a:ext cx="7112000" cy="4856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484880" y="1371601"/>
              <a:ext cx="5567680" cy="485647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7 void test2()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8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下面的代码定义了一个成员内部类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9        class Inner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10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400" dirty="0">
                  <a:solidFill>
                    <a:schemeClr val="bg1">
                      <a:lumMod val="50000"/>
                    </a:schemeClr>
                  </a:solidFill>
                  <a:latin typeface="微软雅黑" pitchFamily="34" charset="-122"/>
                  <a:ea typeface="微软雅黑" pitchFamily="34" charset="-122"/>
                  <a:cs typeface="Times New Roman" pitchFamily="18" charset="0"/>
                </a:rPr>
                <a:t> n = 1;</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11            void show()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12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在成员内部类的方法中访问外部类的成员变量</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13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外部成员变量</a:t>
              </a:r>
              <a:r>
                <a:rPr lang="en-US" altLang="zh-CN" sz="1400" dirty="0">
                  <a:solidFill>
                    <a:schemeClr val="bg1">
                      <a:lumMod val="50000"/>
                    </a:schemeClr>
                  </a:solidFill>
                  <a:latin typeface="微软雅黑" pitchFamily="34" charset="-122"/>
                  <a:ea typeface="微软雅黑" pitchFamily="34" charset="-122"/>
                  <a:cs typeface="Times New Roman" pitchFamily="18" charset="0"/>
                </a:rPr>
                <a:t>m = " + m);</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14                test1();</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15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16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17        Inner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inner</a:t>
              </a:r>
              <a:r>
                <a:rPr lang="en-US" altLang="zh-CN" sz="1400" dirty="0">
                  <a:solidFill>
                    <a:schemeClr val="bg1">
                      <a:lumMod val="50000"/>
                    </a:schemeClr>
                  </a:solidFill>
                  <a:latin typeface="微软雅黑" pitchFamily="34" charset="-122"/>
                  <a:ea typeface="微软雅黑" pitchFamily="34" charset="-122"/>
                  <a:cs typeface="Times New Roman" pitchFamily="18" charset="0"/>
                </a:rPr>
                <a:t> = new Inner();</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18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局部内部类变量</a:t>
              </a:r>
              <a:r>
                <a:rPr lang="en-US" altLang="zh-CN" sz="1400" dirty="0">
                  <a:solidFill>
                    <a:schemeClr val="bg1">
                      <a:lumMod val="50000"/>
                    </a:schemeClr>
                  </a:solidFill>
                  <a:latin typeface="微软雅黑" pitchFamily="34" charset="-122"/>
                  <a:ea typeface="微软雅黑" pitchFamily="34" charset="-122"/>
                  <a:cs typeface="Times New Roman" pitchFamily="18" charset="0"/>
                </a:rPr>
                <a:t>n = " +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inner.n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19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inner.show</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20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21}</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356269921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4.6.2 </a:t>
            </a:r>
            <a:r>
              <a:rPr lang="zh-CN" altLang="en-US" sz="3200" b="1" dirty="0">
                <a:solidFill>
                  <a:srgbClr val="1353A2"/>
                </a:solidFill>
                <a:latin typeface="微软雅黑" pitchFamily="34" charset="-122"/>
                <a:ea typeface="微软雅黑" pitchFamily="34" charset="-122"/>
              </a:rPr>
              <a:t>局部内部类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3586480" y="2204721"/>
            <a:ext cx="5933440" cy="2763519"/>
            <a:chOff x="3129280" y="2082800"/>
            <a:chExt cx="5933440" cy="2763519"/>
          </a:xfrm>
        </p:grpSpPr>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280" y="2082800"/>
              <a:ext cx="5933440" cy="2763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921760" y="2174241"/>
              <a:ext cx="4886960" cy="264159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22 public class Example21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23    public static void main(String[]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8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24        Outer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outer</a:t>
              </a:r>
              <a:r>
                <a:rPr lang="en-US" altLang="zh-CN" sz="1800" dirty="0">
                  <a:solidFill>
                    <a:schemeClr val="bg1">
                      <a:lumMod val="50000"/>
                    </a:schemeClr>
                  </a:solidFill>
                  <a:latin typeface="微软雅黑" pitchFamily="34" charset="-122"/>
                  <a:ea typeface="微软雅黑" pitchFamily="34" charset="-122"/>
                  <a:cs typeface="Times New Roman" pitchFamily="18" charset="0"/>
                </a:rPr>
                <a:t> = new Outer();</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25        outer.test2();</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26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27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39780205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4.6.2 </a:t>
            </a:r>
            <a:r>
              <a:rPr lang="zh-CN" altLang="en-US" sz="3200" b="1" dirty="0">
                <a:solidFill>
                  <a:srgbClr val="1353A2"/>
                </a:solidFill>
                <a:latin typeface="微软雅黑" pitchFamily="34" charset="-122"/>
                <a:ea typeface="微软雅黑" pitchFamily="34" charset="-122"/>
              </a:rPr>
              <a:t>局部内部类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91638" y="1341121"/>
            <a:ext cx="8630922" cy="77215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3364230" y="2519044"/>
            <a:ext cx="6958330" cy="2245995"/>
          </a:xfrm>
          <a:prstGeom prst="rect">
            <a:avLst/>
          </a:prstGeom>
        </p:spPr>
      </p:pic>
    </p:spTree>
    <p:custDataLst>
      <p:tags r:id="rId1"/>
    </p:custDataLst>
    <p:extLst>
      <p:ext uri="{BB962C8B-B14F-4D97-AF65-F5344CB8AC3E}">
        <p14:creationId xmlns:p14="http://schemas.microsoft.com/office/powerpoint/2010/main" val="13162049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4.6.2 </a:t>
            </a:r>
            <a:r>
              <a:rPr lang="zh-CN" altLang="en-US" sz="3200" b="1" dirty="0">
                <a:solidFill>
                  <a:srgbClr val="1353A2"/>
                </a:solidFill>
                <a:latin typeface="微软雅黑" pitchFamily="34" charset="-122"/>
                <a:ea typeface="微软雅黑" pitchFamily="34" charset="-122"/>
              </a:rPr>
              <a:t>局部内部类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529078" y="1676400"/>
            <a:ext cx="9819642" cy="341375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在上述代码中，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1~21</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行代码定义了一个外部类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Outer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，并在该类中定义了成员变量</a:t>
            </a:r>
            <a:r>
              <a:rPr lang="en-US" altLang="zh-CN" sz="2400" dirty="0">
                <a:solidFill>
                  <a:schemeClr val="bg1">
                    <a:lumMod val="50000"/>
                  </a:schemeClr>
                </a:solidFill>
                <a:latin typeface="微软雅黑" pitchFamily="34" charset="-122"/>
                <a:ea typeface="微软雅黑" pitchFamily="34" charset="-122"/>
                <a:cs typeface="Times New Roman" pitchFamily="18" charset="0"/>
              </a:rPr>
              <a:t>m</a:t>
            </a:r>
            <a:r>
              <a:rPr lang="zh-CN" altLang="zh-CN" sz="2400" dirty="0">
                <a:solidFill>
                  <a:schemeClr val="bg1">
                    <a:lumMod val="50000"/>
                  </a:schemeClr>
                </a:solidFill>
                <a:latin typeface="微软雅黑" pitchFamily="34" charset="-122"/>
                <a:ea typeface="微软雅黑" pitchFamily="34" charset="-122"/>
                <a:cs typeface="Times New Roman" pitchFamily="18" charset="0"/>
              </a:rPr>
              <a:t>、成员方法</a:t>
            </a:r>
            <a:r>
              <a:rPr lang="en-US" altLang="zh-CN" sz="2400" dirty="0">
                <a:solidFill>
                  <a:schemeClr val="bg1">
                    <a:lumMod val="50000"/>
                  </a:schemeClr>
                </a:solidFill>
                <a:latin typeface="微软雅黑" pitchFamily="34" charset="-122"/>
                <a:ea typeface="微软雅黑" pitchFamily="34" charset="-122"/>
                <a:cs typeface="Times New Roman" pitchFamily="18" charset="0"/>
              </a:rPr>
              <a:t>test1()</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test2()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9~15</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行代码是在外部类的成员方法</a:t>
            </a:r>
            <a:r>
              <a:rPr lang="en-US" altLang="zh-CN" sz="2400" dirty="0">
                <a:solidFill>
                  <a:schemeClr val="bg1">
                    <a:lumMod val="50000"/>
                  </a:schemeClr>
                </a:solidFill>
                <a:latin typeface="微软雅黑" pitchFamily="34" charset="-122"/>
                <a:ea typeface="微软雅黑" pitchFamily="34" charset="-122"/>
                <a:cs typeface="Times New Roman" pitchFamily="18" charset="0"/>
              </a:rPr>
              <a:t>test2()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中定义了一个局部内部类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Inner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；然后在局部内部类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Inner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中，编写了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show()</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13~14</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行代码是对外部类变量和方法的调用；第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17~19</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test2()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方法中创建了局部内部类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Inner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对象，并调用局部内部类的方法和变量。</a:t>
            </a:r>
          </a:p>
          <a:p>
            <a:pPr marL="0" indent="0" eaLnBrk="1" hangingPunct="1">
              <a:lnSpc>
                <a:spcPct val="150000"/>
              </a:lnSpc>
              <a:spcBef>
                <a:spcPct val="0"/>
              </a:spcBef>
              <a:buNone/>
              <a:defRPr/>
            </a:pP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65567818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4.6.3 </a:t>
            </a:r>
            <a:r>
              <a:rPr lang="zh-CN" altLang="en-US" sz="3200" b="1" dirty="0">
                <a:solidFill>
                  <a:srgbClr val="1353A2"/>
                </a:solidFill>
                <a:latin typeface="微软雅黑" pitchFamily="34" charset="-122"/>
                <a:ea typeface="微软雅黑" pitchFamily="34" charset="-122"/>
              </a:rPr>
              <a:t>静态内部类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904998" y="1615440"/>
            <a:ext cx="5379722" cy="3992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所谓静态内部类，就是使用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static</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关键字修饰的成员内部类。与成员内部类相比，在形式上，静态内部类只是在内部类前增加了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static</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关键字，但在功能上，静态内部类只能访问外部类的静态成员，通过外部类访问静态内部类成员时，可以跳过外部类直接访问静态内部类。</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960" y="2100737"/>
            <a:ext cx="3536699" cy="305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24161651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4.6.3 </a:t>
            </a:r>
            <a:r>
              <a:rPr lang="zh-CN" altLang="en-US" sz="3200" b="1" dirty="0">
                <a:solidFill>
                  <a:srgbClr val="1353A2"/>
                </a:solidFill>
                <a:latin typeface="微软雅黑" pitchFamily="34" charset="-122"/>
                <a:ea typeface="微软雅黑" pitchFamily="34" charset="-122"/>
              </a:rPr>
              <a:t>静态内部类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2067558" y="2509520"/>
            <a:ext cx="9281162" cy="1330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创建静态内部类对象的基本语法格式如下：</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外部类名</a:t>
            </a:r>
            <a:r>
              <a:rPr lang="en-US"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rgbClr val="FF0000"/>
                </a:solidFill>
                <a:latin typeface="微软雅黑" pitchFamily="34" charset="-122"/>
                <a:ea typeface="微软雅黑" pitchFamily="34" charset="-122"/>
                <a:cs typeface="Times New Roman" pitchFamily="18" charset="0"/>
              </a:rPr>
              <a:t>静态内部类名 变量名</a:t>
            </a:r>
            <a:r>
              <a:rPr lang="en-US" altLang="zh-CN" sz="2400" dirty="0">
                <a:solidFill>
                  <a:srgbClr val="FF0000"/>
                </a:solidFill>
                <a:latin typeface="微软雅黑" pitchFamily="34" charset="-122"/>
                <a:ea typeface="微软雅黑" pitchFamily="34" charset="-122"/>
                <a:cs typeface="Times New Roman" pitchFamily="18" charset="0"/>
              </a:rPr>
              <a:t> = new </a:t>
            </a:r>
            <a:r>
              <a:rPr lang="zh-CN" altLang="zh-CN" sz="2400" dirty="0">
                <a:solidFill>
                  <a:srgbClr val="FF0000"/>
                </a:solidFill>
                <a:latin typeface="微软雅黑" pitchFamily="34" charset="-122"/>
                <a:ea typeface="微软雅黑" pitchFamily="34" charset="-122"/>
                <a:cs typeface="Times New Roman" pitchFamily="18" charset="0"/>
              </a:rPr>
              <a:t>外部类名</a:t>
            </a:r>
            <a:r>
              <a:rPr lang="en-US"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rgbClr val="FF0000"/>
                </a:solidFill>
                <a:latin typeface="微软雅黑" pitchFamily="34" charset="-122"/>
                <a:ea typeface="微软雅黑" pitchFamily="34" charset="-122"/>
                <a:cs typeface="Times New Roman" pitchFamily="18" charset="0"/>
              </a:rPr>
              <a:t>静态内部类名</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34429648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4.6.3 </a:t>
            </a:r>
            <a:r>
              <a:rPr lang="zh-CN" altLang="en-US" sz="3200" b="1" dirty="0">
                <a:solidFill>
                  <a:srgbClr val="1353A2"/>
                </a:solidFill>
                <a:latin typeface="微软雅黑" pitchFamily="34" charset="-122"/>
                <a:ea typeface="微软雅黑" pitchFamily="34" charset="-122"/>
              </a:rPr>
              <a:t>静态内部类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539238" y="1259840"/>
            <a:ext cx="9281162" cy="76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接下来通过一个案例学习静态内部类的定义和使用</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2661920" y="1950720"/>
            <a:ext cx="7335520" cy="4165600"/>
            <a:chOff x="2448560" y="1981200"/>
            <a:chExt cx="7335520" cy="4165600"/>
          </a:xfrm>
        </p:grpSpPr>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560" y="1981200"/>
              <a:ext cx="7335520" cy="413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3200400" y="2011680"/>
              <a:ext cx="6177280" cy="4135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class Outer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static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m = 0;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定义类的成员变量</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下面的代码定义了一个静态内部类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static class Inner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n = 1;</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void show()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在静态内部类的方法中访问外部类的成员变量</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外部静态变量</a:t>
              </a:r>
              <a:r>
                <a:rPr lang="en-US" altLang="zh-CN" sz="1600" dirty="0">
                  <a:solidFill>
                    <a:schemeClr val="bg1">
                      <a:lumMod val="50000"/>
                    </a:schemeClr>
                  </a:solidFill>
                  <a:latin typeface="微软雅黑" pitchFamily="34" charset="-122"/>
                  <a:ea typeface="微软雅黑" pitchFamily="34" charset="-122"/>
                  <a:cs typeface="Times New Roman" pitchFamily="18" charset="0"/>
                </a:rPr>
                <a:t>m = " + m);</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70555525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4.6.3 </a:t>
            </a:r>
            <a:r>
              <a:rPr lang="zh-CN" altLang="en-US" sz="3200" b="1" dirty="0">
                <a:solidFill>
                  <a:srgbClr val="1353A2"/>
                </a:solidFill>
                <a:latin typeface="微软雅黑" pitchFamily="34" charset="-122"/>
                <a:ea typeface="微软雅黑" pitchFamily="34" charset="-122"/>
              </a:rPr>
              <a:t>静态内部类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3129280" y="2021840"/>
            <a:ext cx="6583680" cy="2926080"/>
            <a:chOff x="2895600" y="1991360"/>
            <a:chExt cx="6583680" cy="2926080"/>
          </a:xfrm>
        </p:grpSpPr>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991360"/>
              <a:ext cx="6583680"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3637280" y="2138680"/>
              <a:ext cx="5466080" cy="2636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12 public class Example22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13    public static void main(String[]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8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14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Outer.Inner</a:t>
              </a:r>
              <a:r>
                <a:rPr lang="en-US" altLang="zh-CN" sz="1800" dirty="0">
                  <a:solidFill>
                    <a:schemeClr val="bg1">
                      <a:lumMod val="50000"/>
                    </a:schemeClr>
                  </a:solidFill>
                  <a:latin typeface="微软雅黑" pitchFamily="34" charset="-122"/>
                  <a:ea typeface="微软雅黑" pitchFamily="34" charset="-122"/>
                  <a:cs typeface="Times New Roman" pitchFamily="18" charset="0"/>
                </a:rPr>
                <a:t> inner = new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Outer.Inner</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15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inner.show</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16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17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386856693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4.6.3 </a:t>
            </a:r>
            <a:r>
              <a:rPr lang="zh-CN" altLang="en-US" sz="3200" b="1" dirty="0">
                <a:solidFill>
                  <a:srgbClr val="1353A2"/>
                </a:solidFill>
                <a:latin typeface="微软雅黑" pitchFamily="34" charset="-122"/>
                <a:ea typeface="微软雅黑" pitchFamily="34" charset="-122"/>
              </a:rPr>
              <a:t>静态内部类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539238" y="1259840"/>
            <a:ext cx="9281162" cy="76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2783840" y="2484754"/>
            <a:ext cx="7519987" cy="2219325"/>
          </a:xfrm>
          <a:prstGeom prst="rect">
            <a:avLst/>
          </a:prstGeom>
          <a:noFill/>
          <a:ln>
            <a:noFill/>
          </a:ln>
        </p:spPr>
      </p:pic>
    </p:spTree>
    <p:custDataLst>
      <p:tags r:id="rId1"/>
    </p:custDataLst>
    <p:extLst>
      <p:ext uri="{BB962C8B-B14F-4D97-AF65-F5344CB8AC3E}">
        <p14:creationId xmlns:p14="http://schemas.microsoft.com/office/powerpoint/2010/main" val="24455328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00480" y="1455420"/>
            <a:ext cx="9977120" cy="36347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继承中需要注意的问题。</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a:t>
            </a:r>
            <a:r>
              <a:rPr lang="en-US" altLang="zh-CN" sz="2400" dirty="0">
                <a:solidFill>
                  <a:srgbClr val="FF0000"/>
                </a:solidFill>
                <a:latin typeface="微软雅黑" pitchFamily="34" charset="-122"/>
                <a:ea typeface="微软雅黑" pitchFamily="34" charset="-122"/>
                <a:cs typeface="Times New Roman" pitchFamily="18" charset="0"/>
              </a:rPr>
              <a:t>1</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中，类只支持单继承，不允许多重继承。也就是说一个类只能有一个直接父类，例如下面这种情况是不合法的。</a:t>
            </a: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class A{} </a:t>
            </a:r>
            <a:endParaRPr lang="zh-CN" altLang="zh-CN" sz="24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class B{}</a:t>
            </a:r>
            <a:endParaRPr lang="zh-CN" altLang="zh-CN" sz="24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class C extends A,B{}  // C</a:t>
            </a:r>
            <a:r>
              <a:rPr lang="zh-CN" altLang="zh-CN" sz="2400" dirty="0">
                <a:solidFill>
                  <a:srgbClr val="00B0F0"/>
                </a:solidFill>
                <a:latin typeface="微软雅黑" pitchFamily="34" charset="-122"/>
                <a:ea typeface="微软雅黑" pitchFamily="34" charset="-122"/>
                <a:cs typeface="Times New Roman" pitchFamily="18" charset="0"/>
              </a:rPr>
              <a:t>类不可以同时继承</a:t>
            </a:r>
            <a:r>
              <a:rPr lang="en-US" altLang="zh-CN" sz="2400" dirty="0">
                <a:solidFill>
                  <a:srgbClr val="00B0F0"/>
                </a:solidFill>
                <a:latin typeface="微软雅黑" pitchFamily="34" charset="-122"/>
                <a:ea typeface="微软雅黑" pitchFamily="34" charset="-122"/>
                <a:cs typeface="Times New Roman" pitchFamily="18" charset="0"/>
              </a:rPr>
              <a:t>A</a:t>
            </a:r>
            <a:r>
              <a:rPr lang="zh-CN" altLang="zh-CN" sz="2400" dirty="0">
                <a:solidFill>
                  <a:srgbClr val="00B0F0"/>
                </a:solidFill>
                <a:latin typeface="微软雅黑" pitchFamily="34" charset="-122"/>
                <a:ea typeface="微软雅黑" pitchFamily="34" charset="-122"/>
                <a:cs typeface="Times New Roman" pitchFamily="18" charset="0"/>
              </a:rPr>
              <a:t>类和</a:t>
            </a:r>
            <a:r>
              <a:rPr lang="en-US" altLang="zh-CN" sz="2400" dirty="0">
                <a:solidFill>
                  <a:srgbClr val="00B0F0"/>
                </a:solidFill>
                <a:latin typeface="微软雅黑" pitchFamily="34" charset="-122"/>
                <a:ea typeface="微软雅黑" pitchFamily="34" charset="-122"/>
                <a:cs typeface="Times New Roman" pitchFamily="18" charset="0"/>
              </a:rPr>
              <a:t>B</a:t>
            </a:r>
            <a:r>
              <a:rPr lang="zh-CN" altLang="zh-CN" sz="2400" dirty="0">
                <a:solidFill>
                  <a:srgbClr val="00B0F0"/>
                </a:solidFill>
                <a:latin typeface="微软雅黑" pitchFamily="34" charset="-122"/>
                <a:ea typeface="微软雅黑" pitchFamily="34" charset="-122"/>
                <a:cs typeface="Times New Roman" pitchFamily="18" charset="0"/>
              </a:rPr>
              <a:t>类</a:t>
            </a:r>
          </a:p>
        </p:txBody>
      </p:sp>
    </p:spTree>
    <p:custDataLst>
      <p:tags r:id="rId1"/>
    </p:custDataLst>
    <p:extLst>
      <p:ext uri="{BB962C8B-B14F-4D97-AF65-F5344CB8AC3E}">
        <p14:creationId xmlns:p14="http://schemas.microsoft.com/office/powerpoint/2010/main" val="95771115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4.6.3 </a:t>
            </a:r>
            <a:r>
              <a:rPr lang="zh-CN" altLang="en-US" sz="3200" b="1" dirty="0">
                <a:solidFill>
                  <a:srgbClr val="1353A2"/>
                </a:solidFill>
                <a:latin typeface="微软雅黑" pitchFamily="34" charset="-122"/>
                <a:ea typeface="微软雅黑" pitchFamily="34" charset="-122"/>
              </a:rPr>
              <a:t>静态内部类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81478" y="1696720"/>
            <a:ext cx="9281162" cy="3484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1~11</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行代码定义了一个外部类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Outer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，其中第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2~10</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Outer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类中定义了静态成员变量和静态内部类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Inner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。然后在静态内部类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Inner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中，编写了一个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show()</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show()</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方法中打印了外部静态变量</a:t>
            </a:r>
            <a:r>
              <a:rPr lang="en-US" altLang="zh-CN" sz="2400" dirty="0">
                <a:solidFill>
                  <a:schemeClr val="bg1">
                    <a:lumMod val="50000"/>
                  </a:schemeClr>
                </a:solidFill>
                <a:latin typeface="微软雅黑" pitchFamily="34" charset="-122"/>
                <a:ea typeface="微软雅黑" pitchFamily="34" charset="-122"/>
                <a:cs typeface="Times New Roman" pitchFamily="18" charset="0"/>
              </a:rPr>
              <a:t>m</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14~15</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行代码是声明了一个内部类对象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inner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，并使用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inner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show()</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方法测试对外部类静态变量</a:t>
            </a:r>
            <a:r>
              <a:rPr lang="en-US" altLang="zh-CN" sz="2400" dirty="0">
                <a:solidFill>
                  <a:schemeClr val="bg1">
                    <a:lumMod val="50000"/>
                  </a:schemeClr>
                </a:solidFill>
                <a:latin typeface="微软雅黑" pitchFamily="34" charset="-122"/>
                <a:ea typeface="微软雅黑" pitchFamily="34" charset="-122"/>
                <a:cs typeface="Times New Roman" pitchFamily="18" charset="0"/>
              </a:rPr>
              <a:t>m</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的调用。</a:t>
            </a:r>
          </a:p>
        </p:txBody>
      </p:sp>
    </p:spTree>
    <p:custDataLst>
      <p:tags r:id="rId1"/>
    </p:custDataLst>
    <p:extLst>
      <p:ext uri="{BB962C8B-B14F-4D97-AF65-F5344CB8AC3E}">
        <p14:creationId xmlns:p14="http://schemas.microsoft.com/office/powerpoint/2010/main" val="138790884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4.6.4 </a:t>
            </a:r>
            <a:r>
              <a:rPr lang="zh-CN" altLang="en-US" sz="3200" b="1" dirty="0">
                <a:solidFill>
                  <a:srgbClr val="1353A2"/>
                </a:solidFill>
                <a:latin typeface="微软雅黑" pitchFamily="34" charset="-122"/>
                <a:ea typeface="微软雅黑" pitchFamily="34" charset="-122"/>
              </a:rPr>
              <a:t>匿名内部类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68118" y="1696720"/>
            <a:ext cx="5156202" cy="3606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匿名内部类是没有名称的内部类。在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中调用某个方法时，如果该方法的参数是接口类型，除了可以传入一个接口实现类，还可以使用实现接口的匿名内部类作为参数，在匿名内部类中直接完成方法的实现。</a:t>
            </a:r>
          </a:p>
        </p:txBody>
      </p:sp>
      <p:sp>
        <p:nvSpPr>
          <p:cNvPr id="5" name="内容占位符 2"/>
          <p:cNvSpPr txBox="1">
            <a:spLocks/>
          </p:cNvSpPr>
          <p:nvPr/>
        </p:nvSpPr>
        <p:spPr>
          <a:xfrm>
            <a:off x="7406640" y="1986280"/>
            <a:ext cx="4185920" cy="3027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创建匿名内部类的基本语法格式如下：</a:t>
            </a: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new </a:t>
            </a:r>
            <a:r>
              <a:rPr lang="zh-CN" altLang="zh-CN" sz="2400" dirty="0">
                <a:solidFill>
                  <a:srgbClr val="FF0000"/>
                </a:solidFill>
                <a:latin typeface="微软雅黑" pitchFamily="34" charset="-122"/>
                <a:ea typeface="微软雅黑" pitchFamily="34" charset="-122"/>
                <a:cs typeface="Times New Roman" pitchFamily="18" charset="0"/>
              </a:rPr>
              <a:t>父接口</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   //</a:t>
            </a:r>
            <a:r>
              <a:rPr lang="zh-CN" altLang="zh-CN" sz="2400" dirty="0">
                <a:solidFill>
                  <a:srgbClr val="FF0000"/>
                </a:solidFill>
                <a:latin typeface="微软雅黑" pitchFamily="34" charset="-122"/>
                <a:ea typeface="微软雅黑" pitchFamily="34" charset="-122"/>
                <a:cs typeface="Times New Roman" pitchFamily="18" charset="0"/>
              </a:rPr>
              <a:t>匿名内部类实现部分</a:t>
            </a: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a:t>
            </a:r>
          </a:p>
        </p:txBody>
      </p:sp>
      <p:cxnSp>
        <p:nvCxnSpPr>
          <p:cNvPr id="4" name="直接连接符 3"/>
          <p:cNvCxnSpPr/>
          <p:nvPr/>
        </p:nvCxnSpPr>
        <p:spPr>
          <a:xfrm>
            <a:off x="6990080" y="1493520"/>
            <a:ext cx="0" cy="4653280"/>
          </a:xfrm>
          <a:prstGeom prst="line">
            <a:avLst/>
          </a:prstGeom>
        </p:spPr>
        <p:style>
          <a:lnRef idx="3">
            <a:schemeClr val="accent5"/>
          </a:lnRef>
          <a:fillRef idx="0">
            <a:schemeClr val="accent5"/>
          </a:fillRef>
          <a:effectRef idx="2">
            <a:schemeClr val="accent5"/>
          </a:effectRef>
          <a:fontRef idx="minor">
            <a:schemeClr val="tx1"/>
          </a:fontRef>
        </p:style>
      </p:cxnSp>
    </p:spTree>
    <p:custDataLst>
      <p:tags r:id="rId1"/>
    </p:custDataLst>
    <p:extLst>
      <p:ext uri="{BB962C8B-B14F-4D97-AF65-F5344CB8AC3E}">
        <p14:creationId xmlns:p14="http://schemas.microsoft.com/office/powerpoint/2010/main" val="365413938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4.6.4 </a:t>
            </a:r>
            <a:r>
              <a:rPr lang="zh-CN" altLang="en-US" sz="3200" b="1" dirty="0">
                <a:solidFill>
                  <a:srgbClr val="1353A2"/>
                </a:solidFill>
                <a:latin typeface="微软雅黑" pitchFamily="34" charset="-122"/>
                <a:ea typeface="微软雅黑" pitchFamily="34" charset="-122"/>
              </a:rPr>
              <a:t>匿名内部类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3393440" y="1361440"/>
            <a:ext cx="5455919" cy="4897120"/>
            <a:chOff x="3393440" y="1361440"/>
            <a:chExt cx="5455919" cy="4897120"/>
          </a:xfrm>
        </p:grpSpPr>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3440" y="1361440"/>
              <a:ext cx="5455919" cy="4897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4295137" y="1457960"/>
              <a:ext cx="4056383" cy="4699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1 interface Animal{</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2   void shout();</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3 }</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4 public class Example23{</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5    public static void main(String[] </a:t>
              </a:r>
              <a:r>
                <a:rPr lang="en-US" altLang="zh-CN" sz="12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2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6        String name = "</a:t>
              </a:r>
              <a:r>
                <a:rPr lang="zh-CN" altLang="zh-CN" sz="1200" dirty="0">
                  <a:solidFill>
                    <a:schemeClr val="bg1">
                      <a:lumMod val="50000"/>
                    </a:schemeClr>
                  </a:solidFill>
                  <a:latin typeface="微软雅黑" pitchFamily="34" charset="-122"/>
                  <a:ea typeface="微软雅黑" pitchFamily="34" charset="-122"/>
                  <a:cs typeface="Times New Roman" pitchFamily="18" charset="0"/>
                </a:rPr>
                <a:t>小花</a:t>
              </a:r>
              <a:r>
                <a:rPr lang="en-US" altLang="zh-CN" sz="12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7        </a:t>
              </a:r>
              <a:r>
                <a:rPr lang="en-US" altLang="zh-CN" sz="1200" dirty="0" err="1">
                  <a:solidFill>
                    <a:schemeClr val="bg1">
                      <a:lumMod val="50000"/>
                    </a:schemeClr>
                  </a:solidFill>
                  <a:latin typeface="微软雅黑" pitchFamily="34" charset="-122"/>
                  <a:ea typeface="微软雅黑" pitchFamily="34" charset="-122"/>
                  <a:cs typeface="Times New Roman" pitchFamily="18" charset="0"/>
                </a:rPr>
                <a:t>animalShout</a:t>
              </a:r>
              <a:r>
                <a:rPr lang="en-US" altLang="zh-CN" sz="1200" dirty="0">
                  <a:solidFill>
                    <a:schemeClr val="bg1">
                      <a:lumMod val="50000"/>
                    </a:schemeClr>
                  </a:solidFill>
                  <a:latin typeface="微软雅黑" pitchFamily="34" charset="-122"/>
                  <a:ea typeface="微软雅黑" pitchFamily="34" charset="-122"/>
                  <a:cs typeface="Times New Roman" pitchFamily="18" charset="0"/>
                </a:rPr>
                <a:t>(new Animal(){</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8           @Override</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9            public void shout() {</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10                </a:t>
              </a:r>
              <a:r>
                <a:rPr lang="en-US" altLang="zh-CN" sz="12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2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1200" dirty="0">
                  <a:solidFill>
                    <a:schemeClr val="bg1">
                      <a:lumMod val="50000"/>
                    </a:schemeClr>
                  </a:solidFill>
                  <a:latin typeface="微软雅黑" pitchFamily="34" charset="-122"/>
                  <a:ea typeface="微软雅黑" pitchFamily="34" charset="-122"/>
                  <a:cs typeface="Times New Roman" pitchFamily="18" charset="0"/>
                </a:rPr>
                <a:t>喵喵</a:t>
              </a:r>
              <a:r>
                <a:rPr lang="en-US" altLang="zh-CN" sz="12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11            }</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12       });</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13   }</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14   public static void </a:t>
              </a:r>
              <a:r>
                <a:rPr lang="en-US" altLang="zh-CN" sz="1200" dirty="0" err="1">
                  <a:solidFill>
                    <a:schemeClr val="bg1">
                      <a:lumMod val="50000"/>
                    </a:schemeClr>
                  </a:solidFill>
                  <a:latin typeface="微软雅黑" pitchFamily="34" charset="-122"/>
                  <a:ea typeface="微软雅黑" pitchFamily="34" charset="-122"/>
                  <a:cs typeface="Times New Roman" pitchFamily="18" charset="0"/>
                </a:rPr>
                <a:t>animalShout</a:t>
              </a:r>
              <a:r>
                <a:rPr lang="en-US" altLang="zh-CN" sz="1200" dirty="0">
                  <a:solidFill>
                    <a:schemeClr val="bg1">
                      <a:lumMod val="50000"/>
                    </a:schemeClr>
                  </a:solidFill>
                  <a:latin typeface="微软雅黑" pitchFamily="34" charset="-122"/>
                  <a:ea typeface="微软雅黑" pitchFamily="34" charset="-122"/>
                  <a:cs typeface="Times New Roman" pitchFamily="18" charset="0"/>
                </a:rPr>
                <a:t>(Animal an){</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15       </a:t>
              </a:r>
              <a:r>
                <a:rPr lang="en-US" altLang="zh-CN" sz="1200" dirty="0" err="1">
                  <a:solidFill>
                    <a:schemeClr val="bg1">
                      <a:lumMod val="50000"/>
                    </a:schemeClr>
                  </a:solidFill>
                  <a:latin typeface="微软雅黑" pitchFamily="34" charset="-122"/>
                  <a:ea typeface="微软雅黑" pitchFamily="34" charset="-122"/>
                  <a:cs typeface="Times New Roman" pitchFamily="18" charset="0"/>
                </a:rPr>
                <a:t>an.shout</a:t>
              </a:r>
              <a:r>
                <a:rPr lang="en-US" altLang="zh-CN" sz="12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16    }</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200" dirty="0">
                  <a:solidFill>
                    <a:schemeClr val="bg1">
                      <a:lumMod val="50000"/>
                    </a:schemeClr>
                  </a:solidFill>
                  <a:latin typeface="微软雅黑" pitchFamily="34" charset="-122"/>
                  <a:ea typeface="微软雅黑" pitchFamily="34" charset="-122"/>
                  <a:cs typeface="Times New Roman" pitchFamily="18" charset="0"/>
                </a:rPr>
                <a:t>17 }</a:t>
              </a:r>
              <a:endParaRPr lang="zh-CN" altLang="zh-CN" sz="12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1353067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4.6.4 </a:t>
            </a:r>
            <a:r>
              <a:rPr lang="zh-CN" altLang="en-US" sz="3200" b="1" dirty="0">
                <a:solidFill>
                  <a:srgbClr val="1353A2"/>
                </a:solidFill>
                <a:latin typeface="微软雅黑" pitchFamily="34" charset="-122"/>
                <a:ea typeface="微软雅黑" pitchFamily="34" charset="-122"/>
              </a:rPr>
              <a:t>匿名内部类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68118" y="1422400"/>
            <a:ext cx="10185402" cy="782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6" name="图片 5"/>
          <p:cNvPicPr/>
          <p:nvPr/>
        </p:nvPicPr>
        <p:blipFill>
          <a:blip r:embed="rId4"/>
          <a:stretch>
            <a:fillRect/>
          </a:stretch>
        </p:blipFill>
        <p:spPr>
          <a:xfrm>
            <a:off x="3366134" y="2663190"/>
            <a:ext cx="6734810" cy="1715770"/>
          </a:xfrm>
          <a:prstGeom prst="rect">
            <a:avLst/>
          </a:prstGeom>
        </p:spPr>
      </p:pic>
    </p:spTree>
    <p:custDataLst>
      <p:tags r:id="rId1"/>
    </p:custDataLst>
    <p:extLst>
      <p:ext uri="{BB962C8B-B14F-4D97-AF65-F5344CB8AC3E}">
        <p14:creationId xmlns:p14="http://schemas.microsoft.com/office/powerpoint/2010/main" val="333077855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4.6.4 </a:t>
            </a:r>
            <a:r>
              <a:rPr lang="zh-CN" altLang="en-US" sz="3200" b="1" dirty="0">
                <a:solidFill>
                  <a:srgbClr val="1353A2"/>
                </a:solidFill>
                <a:latin typeface="微软雅黑" pitchFamily="34" charset="-122"/>
                <a:ea typeface="微软雅黑" pitchFamily="34" charset="-122"/>
              </a:rPr>
              <a:t>匿名内部类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96998" y="1432560"/>
            <a:ext cx="10185402" cy="4104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1~3</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行代码创建了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7~12</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行代码是调用</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animalShout</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方法，将实现</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接口的匿名内部类作为</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animalShout</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方法的参数，并在匿名内部类中重写了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show()</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a:t>
            </a: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中的匿名内部类中访问了局部变量</a:t>
            </a:r>
            <a:r>
              <a:rPr lang="en-US" altLang="zh-CN" sz="24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2400" dirty="0">
                <a:solidFill>
                  <a:schemeClr val="bg1">
                    <a:lumMod val="50000"/>
                  </a:schemeClr>
                </a:solidFill>
                <a:latin typeface="微软雅黑" pitchFamily="34" charset="-122"/>
                <a:ea typeface="微软雅黑" pitchFamily="34" charset="-122"/>
                <a:cs typeface="Times New Roman" pitchFamily="18" charset="0"/>
              </a:rPr>
              <a:t>，而局部变量</a:t>
            </a:r>
            <a:r>
              <a:rPr lang="en-US" altLang="zh-CN" sz="24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2400" dirty="0">
                <a:solidFill>
                  <a:schemeClr val="bg1">
                    <a:lumMod val="50000"/>
                  </a:schemeClr>
                </a:solidFill>
                <a:latin typeface="微软雅黑" pitchFamily="34" charset="-122"/>
                <a:ea typeface="微软雅黑" pitchFamily="34" charset="-122"/>
                <a:cs typeface="Times New Roman" pitchFamily="18" charset="0"/>
              </a:rPr>
              <a:t>并没有使用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修饰符修饰，程序也没有报错。这是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JDK 8</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的新增特性，允许在局部内部类、匿名内部类中访问非</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修饰的局部变量，而在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JDK 8</a:t>
            </a:r>
            <a:r>
              <a:rPr lang="zh-CN" altLang="zh-CN" sz="2400" dirty="0">
                <a:solidFill>
                  <a:schemeClr val="bg1">
                    <a:lumMod val="50000"/>
                  </a:schemeClr>
                </a:solidFill>
                <a:latin typeface="微软雅黑" pitchFamily="34" charset="-122"/>
                <a:ea typeface="微软雅黑" pitchFamily="34" charset="-122"/>
                <a:cs typeface="Times New Roman" pitchFamily="18" charset="0"/>
              </a:rPr>
              <a:t>之前，局部变量前必须加</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修饰符，否则程序编译时报错。</a:t>
            </a:r>
          </a:p>
        </p:txBody>
      </p:sp>
    </p:spTree>
    <p:custDataLst>
      <p:tags r:id="rId1"/>
    </p:custDataLst>
    <p:extLst>
      <p:ext uri="{BB962C8B-B14F-4D97-AF65-F5344CB8AC3E}">
        <p14:creationId xmlns:p14="http://schemas.microsoft.com/office/powerpoint/2010/main" val="33364722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4.6.4 </a:t>
            </a:r>
            <a:r>
              <a:rPr lang="zh-CN" altLang="en-US" sz="3200" b="1" dirty="0">
                <a:solidFill>
                  <a:srgbClr val="1353A2"/>
                </a:solidFill>
                <a:latin typeface="微软雅黑" pitchFamily="34" charset="-122"/>
                <a:ea typeface="微软雅黑" pitchFamily="34" charset="-122"/>
              </a:rPr>
              <a:t>匿名内部类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772918" y="1635760"/>
            <a:ext cx="9677402" cy="3657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匿名类的编写步骤：</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zh-CN" sz="2400" dirty="0">
                <a:solidFill>
                  <a:schemeClr val="bg1">
                    <a:lumMod val="50000"/>
                  </a:schemeClr>
                </a:solidFill>
                <a:latin typeface="微软雅黑" pitchFamily="34" charset="-122"/>
                <a:ea typeface="微软雅黑" pitchFamily="34" charset="-122"/>
                <a:cs typeface="Times New Roman" pitchFamily="18" charset="0"/>
              </a:rPr>
              <a:t>）在调用</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animalShout</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方法时，在方法的参数位置写上</a:t>
            </a:r>
            <a:r>
              <a:rPr lang="en-US" altLang="zh-CN" sz="2400" dirty="0">
                <a:solidFill>
                  <a:schemeClr val="bg1">
                    <a:lumMod val="50000"/>
                  </a:schemeClr>
                </a:solidFill>
                <a:latin typeface="微软雅黑" pitchFamily="34" charset="-122"/>
                <a:ea typeface="微软雅黑" pitchFamily="34" charset="-122"/>
                <a:cs typeface="Times New Roman" pitchFamily="18" charset="0"/>
              </a:rPr>
              <a:t>new 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，这相当于创建了一个实例对象，并将对象作为参数传给</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animalShout</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new 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后面有一对大括号，表示创建的对象为</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的子类实例，该子类是匿名的。具体代码如下所示：</a:t>
            </a:r>
          </a:p>
          <a:p>
            <a:pPr marL="0" indent="0" eaLnBrk="1" hangingPunct="1">
              <a:lnSpc>
                <a:spcPct val="150000"/>
              </a:lnSpc>
              <a:spcBef>
                <a:spcPct val="0"/>
              </a:spcBef>
              <a:buNone/>
              <a:defRPr/>
            </a:pPr>
            <a:r>
              <a:rPr lang="en-US" altLang="zh-CN" sz="2400" dirty="0" err="1">
                <a:solidFill>
                  <a:schemeClr val="bg1">
                    <a:lumMod val="50000"/>
                  </a:schemeClr>
                </a:solidFill>
                <a:latin typeface="微软雅黑" pitchFamily="34" charset="-122"/>
                <a:ea typeface="微软雅黑" pitchFamily="34" charset="-122"/>
                <a:cs typeface="Times New Roman" pitchFamily="18" charset="0"/>
              </a:rPr>
              <a:t>animalShout</a:t>
            </a:r>
            <a:r>
              <a:rPr lang="en-US" altLang="zh-CN" sz="2400" dirty="0">
                <a:solidFill>
                  <a:schemeClr val="bg1">
                    <a:lumMod val="50000"/>
                  </a:schemeClr>
                </a:solidFill>
                <a:latin typeface="微软雅黑" pitchFamily="34" charset="-122"/>
                <a:ea typeface="微软雅黑" pitchFamily="34" charset="-122"/>
                <a:cs typeface="Times New Roman" pitchFamily="18" charset="0"/>
              </a:rPr>
              <a:t>(new Animal(){});</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71090995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4.6.4 </a:t>
            </a:r>
            <a:r>
              <a:rPr lang="zh-CN" altLang="en-US" sz="3200" b="1" dirty="0">
                <a:solidFill>
                  <a:srgbClr val="1353A2"/>
                </a:solidFill>
                <a:latin typeface="微软雅黑" pitchFamily="34" charset="-122"/>
                <a:ea typeface="微软雅黑" pitchFamily="34" charset="-122"/>
              </a:rPr>
              <a:t>匿名内部类</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2524758" y="1798320"/>
            <a:ext cx="8315962" cy="3535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）在大括号中编写匿名子类的实现代码，具体如下所示：</a:t>
            </a:r>
          </a:p>
          <a:p>
            <a:pPr marL="0" indent="0" eaLnBrk="1" hangingPunct="1">
              <a:lnSpc>
                <a:spcPct val="150000"/>
              </a:lnSpc>
              <a:spcBef>
                <a:spcPct val="0"/>
              </a:spcBef>
              <a:buNone/>
              <a:defRPr/>
            </a:pPr>
            <a:r>
              <a:rPr lang="en-US" altLang="zh-CN" sz="2400" dirty="0" err="1">
                <a:solidFill>
                  <a:srgbClr val="00B0F0"/>
                </a:solidFill>
                <a:latin typeface="微软雅黑" pitchFamily="34" charset="-122"/>
                <a:ea typeface="微软雅黑" pitchFamily="34" charset="-122"/>
                <a:cs typeface="Times New Roman" pitchFamily="18" charset="0"/>
              </a:rPr>
              <a:t>animalShout</a:t>
            </a:r>
            <a:r>
              <a:rPr lang="en-US" altLang="zh-CN" sz="2400" dirty="0">
                <a:solidFill>
                  <a:srgbClr val="00B0F0"/>
                </a:solidFill>
                <a:latin typeface="微软雅黑" pitchFamily="34" charset="-122"/>
                <a:ea typeface="微软雅黑" pitchFamily="34" charset="-122"/>
                <a:cs typeface="Times New Roman" pitchFamily="18" charset="0"/>
              </a:rPr>
              <a:t>(new Animal() {</a:t>
            </a:r>
            <a:endParaRPr lang="zh-CN" altLang="zh-CN" sz="24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	public void shout() {</a:t>
            </a:r>
            <a:endParaRPr lang="zh-CN" altLang="zh-CN" sz="24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		</a:t>
            </a:r>
            <a:r>
              <a:rPr lang="en-US" altLang="zh-CN" sz="2400" dirty="0" err="1">
                <a:solidFill>
                  <a:srgbClr val="00B0F0"/>
                </a:solidFill>
                <a:latin typeface="微软雅黑" pitchFamily="34" charset="-122"/>
                <a:ea typeface="微软雅黑" pitchFamily="34" charset="-122"/>
                <a:cs typeface="Times New Roman" pitchFamily="18" charset="0"/>
              </a:rPr>
              <a:t>System.out.println</a:t>
            </a:r>
            <a:r>
              <a:rPr lang="en-US" altLang="zh-CN" sz="2400" dirty="0">
                <a:solidFill>
                  <a:srgbClr val="00B0F0"/>
                </a:solidFill>
                <a:latin typeface="微软雅黑" pitchFamily="34" charset="-122"/>
                <a:ea typeface="微软雅黑" pitchFamily="34" charset="-122"/>
                <a:cs typeface="Times New Roman" pitchFamily="18" charset="0"/>
              </a:rPr>
              <a:t>("</a:t>
            </a:r>
            <a:r>
              <a:rPr lang="zh-CN" altLang="zh-CN" sz="2400" dirty="0">
                <a:solidFill>
                  <a:srgbClr val="00B0F0"/>
                </a:solidFill>
                <a:latin typeface="微软雅黑" pitchFamily="34" charset="-122"/>
                <a:ea typeface="微软雅黑" pitchFamily="34" charset="-122"/>
                <a:cs typeface="Times New Roman" pitchFamily="18" charset="0"/>
              </a:rPr>
              <a:t>喵喵</a:t>
            </a:r>
            <a:r>
              <a:rPr lang="en-US" altLang="zh-CN" sz="2400" dirty="0">
                <a:solidFill>
                  <a:srgbClr val="00B0F0"/>
                </a:solidFill>
                <a:latin typeface="微软雅黑" pitchFamily="34" charset="-122"/>
                <a:ea typeface="微软雅黑" pitchFamily="34" charset="-122"/>
                <a:cs typeface="Times New Roman" pitchFamily="18" charset="0"/>
              </a:rPr>
              <a:t>……");</a:t>
            </a:r>
            <a:endParaRPr lang="zh-CN" altLang="zh-CN" sz="24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	}</a:t>
            </a:r>
            <a:endParaRPr lang="zh-CN" altLang="zh-CN" sz="24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a:t>
            </a:r>
            <a:endParaRPr lang="zh-CN" altLang="zh-CN" sz="24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275620779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4.7.1 </a:t>
            </a:r>
            <a:r>
              <a:rPr lang="zh-CN" altLang="en-US" sz="3200" b="1" dirty="0">
                <a:solidFill>
                  <a:srgbClr val="1353A2"/>
                </a:solidFill>
                <a:latin typeface="微软雅黑" pitchFamily="34" charset="-122"/>
                <a:ea typeface="微软雅黑" pitchFamily="34" charset="-122"/>
              </a:rPr>
              <a:t>什么是异常</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59840" y="1686560"/>
            <a:ext cx="9845040" cy="3464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尽管人人希望自己身体健康，处理的事情都能顺利进行，但在实际生活中总会遇到各种状况，比如感冒发烧，工作时电脑蓝屏、死机等。同样，在程序运行的过程中，也会发生各种非正常状况，例如，程序运行时磁盘空间不足、网络连接中断、被装载的类不存在等。针对这种情况， </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语言引入了异常，以异常类的形式对这些非正常情况进行封装，通过异常处理机制对程序运行时发生的各种问题进行处理。</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317944324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4.7.1 </a:t>
            </a:r>
            <a:r>
              <a:rPr lang="zh-CN" altLang="en-US" sz="3200" b="1" dirty="0">
                <a:solidFill>
                  <a:srgbClr val="1353A2"/>
                </a:solidFill>
                <a:latin typeface="微软雅黑" pitchFamily="34" charset="-122"/>
                <a:ea typeface="微软雅黑" pitchFamily="34" charset="-122"/>
              </a:rPr>
              <a:t>什么是异常</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59840" y="1209040"/>
            <a:ext cx="9845040" cy="812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接下来通过一个案例认识一下什么是异常</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1737360" y="1869440"/>
            <a:ext cx="9479280" cy="4165600"/>
            <a:chOff x="1737360" y="1869440"/>
            <a:chExt cx="9479280" cy="4165600"/>
          </a:xfrm>
        </p:grpSpPr>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360" y="1869440"/>
              <a:ext cx="9479280" cy="416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2255520" y="1869440"/>
              <a:ext cx="8961120" cy="4053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public class Example24 {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public static void main(String[]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result = divide(4, 0);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600" dirty="0">
                  <a:solidFill>
                    <a:schemeClr val="bg1">
                      <a:lumMod val="50000"/>
                    </a:schemeClr>
                  </a:solidFill>
                  <a:latin typeface="微软雅黑" pitchFamily="34" charset="-122"/>
                  <a:ea typeface="微软雅黑" pitchFamily="34" charset="-122"/>
                  <a:cs typeface="Times New Roman" pitchFamily="18" charset="0"/>
                </a:rPr>
                <a:t>divide()</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(result);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a:t>
              </a:r>
              <a:r>
                <a:rPr lang="zh-CN" altLang="zh-CN" sz="1600" dirty="0">
                  <a:solidFill>
                    <a:schemeClr val="bg1">
                      <a:lumMod val="50000"/>
                    </a:schemeClr>
                  </a:solidFill>
                  <a:latin typeface="微软雅黑" pitchFamily="34" charset="-122"/>
                  <a:ea typeface="微软雅黑" pitchFamily="34" charset="-122"/>
                  <a:cs typeface="Times New Roman" pitchFamily="18" charset="0"/>
                </a:rPr>
                <a:t>下面的方法实现了两个整数相除</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public static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divide(</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x,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y) {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result = x / y;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定义一个变量</a:t>
              </a:r>
              <a:r>
                <a:rPr lang="en-US" altLang="zh-CN" sz="1600" dirty="0">
                  <a:solidFill>
                    <a:schemeClr val="bg1">
                      <a:lumMod val="50000"/>
                    </a:schemeClr>
                  </a:solidFill>
                  <a:latin typeface="微软雅黑" pitchFamily="34" charset="-122"/>
                  <a:ea typeface="微软雅黑" pitchFamily="34" charset="-122"/>
                  <a:cs typeface="Times New Roman" pitchFamily="18" charset="0"/>
                </a:rPr>
                <a:t>result</a:t>
              </a:r>
              <a:r>
                <a:rPr lang="zh-CN" altLang="zh-CN" sz="1600" dirty="0">
                  <a:solidFill>
                    <a:schemeClr val="bg1">
                      <a:lumMod val="50000"/>
                    </a:schemeClr>
                  </a:solidFill>
                  <a:latin typeface="微软雅黑" pitchFamily="34" charset="-122"/>
                  <a:ea typeface="微软雅黑" pitchFamily="34" charset="-122"/>
                  <a:cs typeface="Times New Roman" pitchFamily="18" charset="0"/>
                </a:rPr>
                <a:t>记录两个数相除的结果</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return result;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将结果返回</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326230392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4.7.1 </a:t>
            </a:r>
            <a:r>
              <a:rPr lang="zh-CN" altLang="en-US" sz="3200" b="1" dirty="0">
                <a:solidFill>
                  <a:srgbClr val="1353A2"/>
                </a:solidFill>
                <a:latin typeface="微软雅黑" pitchFamily="34" charset="-122"/>
                <a:ea typeface="微软雅黑" pitchFamily="34" charset="-122"/>
              </a:rPr>
              <a:t>什么是异常</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59840" y="1280160"/>
            <a:ext cx="9845040" cy="812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2946400" y="2513647"/>
            <a:ext cx="7049770" cy="2393633"/>
          </a:xfrm>
          <a:prstGeom prst="rect">
            <a:avLst/>
          </a:prstGeom>
        </p:spPr>
      </p:pic>
    </p:spTree>
    <p:custDataLst>
      <p:tags r:id="rId1"/>
    </p:custDataLst>
    <p:extLst>
      <p:ext uri="{BB962C8B-B14F-4D97-AF65-F5344CB8AC3E}">
        <p14:creationId xmlns:p14="http://schemas.microsoft.com/office/powerpoint/2010/main" val="339796478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2123440" y="2065020"/>
            <a:ext cx="8483600" cy="25984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a:t>
            </a:r>
            <a:r>
              <a:rPr lang="en-US" altLang="zh-CN" sz="2400" dirty="0">
                <a:solidFill>
                  <a:srgbClr val="FF0000"/>
                </a:solidFill>
                <a:latin typeface="微软雅黑" pitchFamily="34" charset="-122"/>
                <a:ea typeface="微软雅黑" pitchFamily="34" charset="-122"/>
                <a:cs typeface="Times New Roman" pitchFamily="18" charset="0"/>
              </a:rPr>
              <a:t>2</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多个类可以继承一个父类，例如下面这种情况是允许的。</a:t>
            </a: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class A{}</a:t>
            </a:r>
            <a:endParaRPr lang="zh-CN" altLang="zh-CN" sz="24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class B extends A{}</a:t>
            </a:r>
            <a:endParaRPr lang="zh-CN" altLang="zh-CN" sz="24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00B0F0"/>
                </a:solidFill>
                <a:latin typeface="微软雅黑" pitchFamily="34" charset="-122"/>
                <a:ea typeface="微软雅黑" pitchFamily="34" charset="-122"/>
                <a:cs typeface="Times New Roman" pitchFamily="18" charset="0"/>
              </a:rPr>
              <a:t>class C extends A{}   // </a:t>
            </a:r>
            <a:r>
              <a:rPr lang="zh-CN" altLang="zh-CN" sz="2400" dirty="0">
                <a:solidFill>
                  <a:srgbClr val="00B0F0"/>
                </a:solidFill>
                <a:latin typeface="微软雅黑" pitchFamily="34" charset="-122"/>
                <a:ea typeface="微软雅黑" pitchFamily="34" charset="-122"/>
                <a:cs typeface="Times New Roman" pitchFamily="18" charset="0"/>
              </a:rPr>
              <a:t>类</a:t>
            </a:r>
            <a:r>
              <a:rPr lang="en-US" altLang="zh-CN" sz="2400" dirty="0">
                <a:solidFill>
                  <a:srgbClr val="00B0F0"/>
                </a:solidFill>
                <a:latin typeface="微软雅黑" pitchFamily="34" charset="-122"/>
                <a:ea typeface="微软雅黑" pitchFamily="34" charset="-122"/>
                <a:cs typeface="Times New Roman" pitchFamily="18" charset="0"/>
              </a:rPr>
              <a:t>B</a:t>
            </a:r>
            <a:r>
              <a:rPr lang="zh-CN" altLang="zh-CN" sz="2400" dirty="0">
                <a:solidFill>
                  <a:srgbClr val="00B0F0"/>
                </a:solidFill>
                <a:latin typeface="微软雅黑" pitchFamily="34" charset="-122"/>
                <a:ea typeface="微软雅黑" pitchFamily="34" charset="-122"/>
                <a:cs typeface="Times New Roman" pitchFamily="18" charset="0"/>
              </a:rPr>
              <a:t>和类</a:t>
            </a:r>
            <a:r>
              <a:rPr lang="en-US" altLang="zh-CN" sz="2400" dirty="0">
                <a:solidFill>
                  <a:srgbClr val="00B0F0"/>
                </a:solidFill>
                <a:latin typeface="微软雅黑" pitchFamily="34" charset="-122"/>
                <a:ea typeface="微软雅黑" pitchFamily="34" charset="-122"/>
                <a:cs typeface="Times New Roman" pitchFamily="18" charset="0"/>
              </a:rPr>
              <a:t>C</a:t>
            </a:r>
            <a:r>
              <a:rPr lang="zh-CN" altLang="zh-CN" sz="2400" dirty="0">
                <a:solidFill>
                  <a:srgbClr val="00B0F0"/>
                </a:solidFill>
                <a:latin typeface="微软雅黑" pitchFamily="34" charset="-122"/>
                <a:ea typeface="微软雅黑" pitchFamily="34" charset="-122"/>
                <a:cs typeface="Times New Roman" pitchFamily="18" charset="0"/>
              </a:rPr>
              <a:t>都可以继承类</a:t>
            </a:r>
            <a:r>
              <a:rPr lang="en-US" altLang="zh-CN" sz="2400" dirty="0">
                <a:solidFill>
                  <a:srgbClr val="00B0F0"/>
                </a:solidFill>
                <a:latin typeface="微软雅黑" pitchFamily="34" charset="-122"/>
                <a:ea typeface="微软雅黑" pitchFamily="34" charset="-122"/>
                <a:cs typeface="Times New Roman" pitchFamily="18" charset="0"/>
              </a:rPr>
              <a:t>A</a:t>
            </a:r>
            <a:endParaRPr lang="zh-CN" altLang="zh-CN" sz="2400" dirty="0">
              <a:solidFill>
                <a:srgbClr val="00B0F0"/>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376023217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4.7.1 </a:t>
            </a:r>
            <a:r>
              <a:rPr lang="zh-CN" altLang="en-US" sz="3200" b="1" dirty="0">
                <a:solidFill>
                  <a:srgbClr val="1353A2"/>
                </a:solidFill>
                <a:latin typeface="微软雅黑" pitchFamily="34" charset="-122"/>
                <a:ea typeface="微软雅黑" pitchFamily="34" charset="-122"/>
              </a:rPr>
              <a:t>什么是异常</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577840" y="1706880"/>
            <a:ext cx="5425440" cy="3728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从运行结果可以看出，程序发生了算术异常（</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ArithmeticException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），该异常是由于文件</a:t>
            </a:r>
            <a:r>
              <a:rPr lang="en-US" altLang="zh-CN" sz="2400" dirty="0">
                <a:solidFill>
                  <a:schemeClr val="bg1">
                    <a:lumMod val="50000"/>
                  </a:schemeClr>
                </a:solidFill>
                <a:latin typeface="微软雅黑" pitchFamily="34" charset="-122"/>
                <a:ea typeface="微软雅黑" pitchFamily="34" charset="-122"/>
                <a:cs typeface="Times New Roman" pitchFamily="18" charset="0"/>
              </a:rPr>
              <a:t>4-24</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中的第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3</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divide()</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方法时传入了参数</a:t>
            </a:r>
            <a:r>
              <a:rPr lang="en-US" altLang="zh-CN" sz="2400" dirty="0">
                <a:solidFill>
                  <a:schemeClr val="bg1">
                    <a:lumMod val="50000"/>
                  </a:schemeClr>
                </a:solidFill>
                <a:latin typeface="微软雅黑" pitchFamily="34" charset="-122"/>
                <a:ea typeface="微软雅黑" pitchFamily="34" charset="-122"/>
                <a:cs typeface="Times New Roman" pitchFamily="18" charset="0"/>
              </a:rPr>
              <a:t>0</a:t>
            </a:r>
            <a:r>
              <a:rPr lang="zh-CN" altLang="zh-CN" sz="2400" dirty="0">
                <a:solidFill>
                  <a:schemeClr val="bg1">
                    <a:lumMod val="50000"/>
                  </a:schemeClr>
                </a:solidFill>
                <a:latin typeface="微软雅黑" pitchFamily="34" charset="-122"/>
                <a:ea typeface="微软雅黑" pitchFamily="34" charset="-122"/>
                <a:cs typeface="Times New Roman" pitchFamily="18" charset="0"/>
              </a:rPr>
              <a:t>，运算时出现了被</a:t>
            </a:r>
            <a:r>
              <a:rPr lang="en-US" altLang="zh-CN" sz="2400" dirty="0">
                <a:solidFill>
                  <a:schemeClr val="bg1">
                    <a:lumMod val="50000"/>
                  </a:schemeClr>
                </a:solidFill>
                <a:latin typeface="微软雅黑" pitchFamily="34" charset="-122"/>
                <a:ea typeface="微软雅黑" pitchFamily="34" charset="-122"/>
                <a:cs typeface="Times New Roman" pitchFamily="18" charset="0"/>
              </a:rPr>
              <a:t>0</a:t>
            </a:r>
            <a:r>
              <a:rPr lang="zh-CN" altLang="zh-CN" sz="2400" dirty="0">
                <a:solidFill>
                  <a:schemeClr val="bg1">
                    <a:lumMod val="50000"/>
                  </a:schemeClr>
                </a:solidFill>
                <a:latin typeface="微软雅黑" pitchFamily="34" charset="-122"/>
                <a:ea typeface="微软雅黑" pitchFamily="34" charset="-122"/>
                <a:cs typeface="Times New Roman" pitchFamily="18" charset="0"/>
              </a:rPr>
              <a:t>除的情况。异常发生后，程序会立即结束，无法继续向下执行。</a:t>
            </a:r>
          </a:p>
          <a:p>
            <a:pPr marL="0" indent="0" eaLnBrk="1" hangingPunct="1">
              <a:lnSpc>
                <a:spcPct val="150000"/>
              </a:lnSpc>
              <a:spcBef>
                <a:spcPct val="0"/>
              </a:spcBef>
              <a:buNone/>
              <a:defRPr/>
            </a:pP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360" y="1553650"/>
            <a:ext cx="2437130" cy="388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39356081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fade">
                                      <p:cBhvr>
                                        <p:cTn id="10"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4.7.1 </a:t>
            </a:r>
            <a:r>
              <a:rPr lang="zh-CN" altLang="en-US" sz="3200" b="1" dirty="0">
                <a:solidFill>
                  <a:srgbClr val="1353A2"/>
                </a:solidFill>
                <a:latin typeface="微软雅黑" pitchFamily="34" charset="-122"/>
                <a:ea typeface="微软雅黑" pitchFamily="34" charset="-122"/>
              </a:rPr>
              <a:t>什么是异常</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12240" y="1198880"/>
            <a:ext cx="10078720" cy="1930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上述程序</a:t>
            </a:r>
            <a:r>
              <a:rPr lang="zh-CN" altLang="zh-CN" sz="2400" dirty="0">
                <a:solidFill>
                  <a:schemeClr val="bg1">
                    <a:lumMod val="50000"/>
                  </a:schemeClr>
                </a:solidFill>
                <a:latin typeface="微软雅黑" pitchFamily="34" charset="-122"/>
                <a:ea typeface="微软雅黑" pitchFamily="34" charset="-122"/>
                <a:cs typeface="Times New Roman" pitchFamily="18" charset="0"/>
              </a:rPr>
              <a:t>产生的</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ArithmeticException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异常只是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异常类中的一种，</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提供了大量的异常类，这些类都继承自</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java.lang.Throwable</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接下来通过一张图展示</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Throwable</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类的继承体系</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12600230"/>
              </p:ext>
            </p:extLst>
          </p:nvPr>
        </p:nvGraphicFramePr>
        <p:xfrm>
          <a:off x="3515360" y="3024345"/>
          <a:ext cx="6197600" cy="3230401"/>
        </p:xfrm>
        <a:graphic>
          <a:graphicData uri="http://schemas.openxmlformats.org/presentationml/2006/ole">
            <mc:AlternateContent xmlns:mc="http://schemas.openxmlformats.org/markup-compatibility/2006">
              <mc:Choice xmlns:v="urn:schemas-microsoft-com:vml" Requires="v">
                <p:oleObj spid="_x0000_s14402" name="Visio" r:id="rId5" imgW="11285190" imgH="5849249" progId="Visio.Drawing.11">
                  <p:embed/>
                </p:oleObj>
              </mc:Choice>
              <mc:Fallback>
                <p:oleObj name="Visio" r:id="rId5" imgW="11285190" imgH="5849249"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5360" y="3024345"/>
                        <a:ext cx="6197600" cy="3230401"/>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75880447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4.7.1 </a:t>
            </a:r>
            <a:r>
              <a:rPr lang="zh-CN" altLang="en-US" sz="3200" b="1" dirty="0">
                <a:solidFill>
                  <a:srgbClr val="1353A2"/>
                </a:solidFill>
                <a:latin typeface="微软雅黑" pitchFamily="34" charset="-122"/>
                <a:ea typeface="微软雅黑" pitchFamily="34" charset="-122"/>
              </a:rPr>
              <a:t>什么是异常</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86560" y="1463040"/>
            <a:ext cx="9723120" cy="41960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a:solidFill>
                  <a:schemeClr val="bg1">
                    <a:lumMod val="50000"/>
                  </a:schemeClr>
                </a:solidFill>
                <a:latin typeface="微软雅黑" pitchFamily="34" charset="-122"/>
                <a:ea typeface="微软雅黑" pitchFamily="34" charset="-122"/>
                <a:cs typeface="Times New Roman" pitchFamily="18" charset="0"/>
              </a:rPr>
              <a:t>Throwable</a:t>
            </a:r>
            <a:r>
              <a:rPr lang="zh-CN" altLang="zh-CN" sz="2400" dirty="0">
                <a:solidFill>
                  <a:schemeClr val="bg1">
                    <a:lumMod val="50000"/>
                  </a:schemeClr>
                </a:solidFill>
                <a:latin typeface="微软雅黑" pitchFamily="34" charset="-122"/>
                <a:ea typeface="微软雅黑" pitchFamily="34" charset="-122"/>
                <a:cs typeface="Times New Roman" pitchFamily="18" charset="0"/>
              </a:rPr>
              <a:t>有两个直接子类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Error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Exception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，其中，</a:t>
            </a:r>
            <a:r>
              <a:rPr lang="en-US" altLang="zh-CN" sz="2400" dirty="0">
                <a:solidFill>
                  <a:schemeClr val="bg1">
                    <a:lumMod val="50000"/>
                  </a:schemeClr>
                </a:solidFill>
                <a:latin typeface="微软雅黑" pitchFamily="34" charset="-122"/>
                <a:ea typeface="微软雅黑" pitchFamily="34" charset="-122"/>
                <a:cs typeface="Times New Roman" pitchFamily="18" charset="0"/>
              </a:rPr>
              <a:t>Error</a:t>
            </a:r>
            <a:r>
              <a:rPr lang="zh-CN" altLang="zh-CN" sz="2400" dirty="0">
                <a:solidFill>
                  <a:schemeClr val="bg1">
                    <a:lumMod val="50000"/>
                  </a:schemeClr>
                </a:solidFill>
                <a:latin typeface="微软雅黑" pitchFamily="34" charset="-122"/>
                <a:ea typeface="微软雅黑" pitchFamily="34" charset="-122"/>
                <a:cs typeface="Times New Roman" pitchFamily="18" charset="0"/>
              </a:rPr>
              <a:t>代表程序中产生的错误，</a:t>
            </a:r>
            <a:r>
              <a:rPr lang="en-US" altLang="zh-CN" sz="2400" dirty="0">
                <a:solidFill>
                  <a:schemeClr val="bg1">
                    <a:lumMod val="50000"/>
                  </a:schemeClr>
                </a:solidFill>
                <a:latin typeface="微软雅黑" pitchFamily="34" charset="-122"/>
                <a:ea typeface="微软雅黑" pitchFamily="34" charset="-122"/>
                <a:cs typeface="Times New Roman" pitchFamily="18" charset="0"/>
              </a:rPr>
              <a:t>Exception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代表程序中产生的异常。</a:t>
            </a:r>
          </a:p>
          <a:p>
            <a:pPr marL="0" lv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 </a:t>
            </a:r>
            <a:r>
              <a:rPr lang="en-US" altLang="zh-CN" sz="2400" dirty="0">
                <a:solidFill>
                  <a:schemeClr val="bg1">
                    <a:lumMod val="50000"/>
                  </a:schemeClr>
                </a:solidFill>
                <a:latin typeface="微软雅黑" pitchFamily="34" charset="-122"/>
                <a:ea typeface="微软雅黑" pitchFamily="34" charset="-122"/>
                <a:cs typeface="Times New Roman" pitchFamily="18" charset="0"/>
              </a:rPr>
              <a:t>Error</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类称为错误类，它表示</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程序运行时产生的系统内部错误或资源耗尽的错误，这类错误比较严重，仅靠修改程序本身是不能恢复执行的。举一个生活中的例子，在盖楼的过程中因偷工减料，导致大楼坍塌，这就相当于一个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Error</a:t>
            </a:r>
            <a:r>
              <a:rPr lang="zh-CN" altLang="zh-CN" sz="2400" dirty="0">
                <a:solidFill>
                  <a:schemeClr val="bg1">
                    <a:lumMod val="50000"/>
                  </a:schemeClr>
                </a:solidFill>
                <a:latin typeface="微软雅黑" pitchFamily="34" charset="-122"/>
                <a:ea typeface="微软雅黑" pitchFamily="34" charset="-122"/>
                <a:cs typeface="Times New Roman" pitchFamily="18" charset="0"/>
              </a:rPr>
              <a:t>。例如，使用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命令去运行一个不存在的类就会出现</a:t>
            </a:r>
            <a:r>
              <a:rPr lang="en-US" altLang="zh-CN" sz="2400" dirty="0">
                <a:solidFill>
                  <a:schemeClr val="bg1">
                    <a:lumMod val="50000"/>
                  </a:schemeClr>
                </a:solidFill>
                <a:latin typeface="微软雅黑" pitchFamily="34" charset="-122"/>
                <a:ea typeface="微软雅黑" pitchFamily="34" charset="-122"/>
                <a:cs typeface="Times New Roman" pitchFamily="18" charset="0"/>
              </a:rPr>
              <a:t>Error</a:t>
            </a:r>
            <a:r>
              <a:rPr lang="zh-CN" altLang="zh-CN" sz="2400" dirty="0">
                <a:solidFill>
                  <a:schemeClr val="bg1">
                    <a:lumMod val="50000"/>
                  </a:schemeClr>
                </a:solidFill>
                <a:latin typeface="微软雅黑" pitchFamily="34" charset="-122"/>
                <a:ea typeface="微软雅黑" pitchFamily="34" charset="-122"/>
                <a:cs typeface="Times New Roman" pitchFamily="18" charset="0"/>
              </a:rPr>
              <a:t>错误。</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57232459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4.7.1 </a:t>
            </a:r>
            <a:r>
              <a:rPr lang="zh-CN" altLang="en-US" sz="3200" b="1" dirty="0">
                <a:solidFill>
                  <a:srgbClr val="1353A2"/>
                </a:solidFill>
                <a:latin typeface="微软雅黑" pitchFamily="34" charset="-122"/>
                <a:ea typeface="微软雅黑" pitchFamily="34" charset="-122"/>
              </a:rPr>
              <a:t>什么是异常</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849120" y="1879600"/>
            <a:ext cx="9418320" cy="3058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 </a:t>
            </a:r>
            <a:r>
              <a:rPr lang="en-US" altLang="zh-CN" sz="2400" dirty="0">
                <a:solidFill>
                  <a:schemeClr val="bg1">
                    <a:lumMod val="50000"/>
                  </a:schemeClr>
                </a:solidFill>
                <a:latin typeface="微软雅黑" pitchFamily="34" charset="-122"/>
                <a:ea typeface="微软雅黑" pitchFamily="34" charset="-122"/>
                <a:cs typeface="Times New Roman" pitchFamily="18" charset="0"/>
              </a:rPr>
              <a:t>Exception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类称为异常类，它表示程序本身可以处理的错误，在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程序中进行的异常处理，都是针对</a:t>
            </a:r>
            <a:r>
              <a:rPr lang="en-US" altLang="zh-CN" sz="2400" dirty="0">
                <a:solidFill>
                  <a:schemeClr val="bg1">
                    <a:lumMod val="50000"/>
                  </a:schemeClr>
                </a:solidFill>
                <a:latin typeface="微软雅黑" pitchFamily="34" charset="-122"/>
                <a:ea typeface="微软雅黑" pitchFamily="34" charset="-122"/>
                <a:cs typeface="Times New Roman" pitchFamily="18" charset="0"/>
              </a:rPr>
              <a:t>Exception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类及其子类的。在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Exception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类的众多子类中有一个特殊的子类—</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RuntimeException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RuntimeException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类及其子类用于表示运行时异常。 </a:t>
            </a:r>
            <a:r>
              <a:rPr lang="en-US" altLang="zh-CN" sz="2400" dirty="0">
                <a:solidFill>
                  <a:schemeClr val="bg1">
                    <a:lumMod val="50000"/>
                  </a:schemeClr>
                </a:solidFill>
                <a:latin typeface="微软雅黑" pitchFamily="34" charset="-122"/>
                <a:ea typeface="微软雅黑" pitchFamily="34" charset="-122"/>
                <a:cs typeface="Times New Roman" pitchFamily="18" charset="0"/>
              </a:rPr>
              <a:t>Exception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类的其他子类都用于表示编译时异常。</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67544981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4.7.1 </a:t>
            </a:r>
            <a:r>
              <a:rPr lang="zh-CN" altLang="en-US" sz="3200" b="1" dirty="0">
                <a:solidFill>
                  <a:srgbClr val="1353A2"/>
                </a:solidFill>
                <a:latin typeface="微软雅黑" pitchFamily="34" charset="-122"/>
                <a:ea typeface="微软雅黑" pitchFamily="34" charset="-122"/>
              </a:rPr>
              <a:t>什么是异常</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25600" y="1498600"/>
            <a:ext cx="9418320" cy="76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err="1">
                <a:solidFill>
                  <a:schemeClr val="bg1">
                    <a:lumMod val="50000"/>
                  </a:schemeClr>
                </a:solidFill>
                <a:latin typeface="Lucida Sans Unicode"/>
                <a:ea typeface="微软雅黑" pitchFamily="34" charset="-122"/>
                <a:cs typeface="Lucida Sans Unicode"/>
              </a:rPr>
              <a:t>Throwable</a:t>
            </a:r>
            <a:r>
              <a:rPr lang="zh-CN" altLang="zh-CN" sz="2400" dirty="0">
                <a:solidFill>
                  <a:schemeClr val="bg1">
                    <a:lumMod val="50000"/>
                  </a:schemeClr>
                </a:solidFill>
                <a:latin typeface="Lucida Sans Unicode"/>
                <a:ea typeface="微软雅黑" pitchFamily="34" charset="-122"/>
                <a:cs typeface="Lucida Sans Unicode"/>
              </a:rPr>
              <a:t>类中的常用方法</a:t>
            </a:r>
            <a:r>
              <a:rPr lang="zh-CN" altLang="en-US" sz="2400" dirty="0">
                <a:solidFill>
                  <a:schemeClr val="bg1">
                    <a:lumMod val="50000"/>
                  </a:schemeClr>
                </a:solidFill>
                <a:latin typeface="Lucida Sans Unicode"/>
                <a:ea typeface="微软雅黑" pitchFamily="34" charset="-122"/>
                <a:cs typeface="Lucida Sans Unicode"/>
              </a:rPr>
              <a:t>如下表。</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273078403"/>
              </p:ext>
            </p:extLst>
          </p:nvPr>
        </p:nvGraphicFramePr>
        <p:xfrm>
          <a:off x="2875280" y="2595404"/>
          <a:ext cx="7515860" cy="2281395"/>
        </p:xfrm>
        <a:graphic>
          <a:graphicData uri="http://schemas.openxmlformats.org/drawingml/2006/table">
            <a:tbl>
              <a:tblPr firstRow="1" firstCol="1" bandRow="1">
                <a:tableStyleId>{5C22544A-7EE6-4342-B048-85BDC9FD1C3A}</a:tableStyleId>
              </a:tblPr>
              <a:tblGrid>
                <a:gridCol w="3319167">
                  <a:extLst>
                    <a:ext uri="{9D8B030D-6E8A-4147-A177-3AD203B41FA5}">
                      <a16:colId xmlns:a16="http://schemas.microsoft.com/office/drawing/2014/main" val="20000"/>
                    </a:ext>
                  </a:extLst>
                </a:gridCol>
                <a:gridCol w="4196693">
                  <a:extLst>
                    <a:ext uri="{9D8B030D-6E8A-4147-A177-3AD203B41FA5}">
                      <a16:colId xmlns:a16="http://schemas.microsoft.com/office/drawing/2014/main" val="20001"/>
                    </a:ext>
                  </a:extLst>
                </a:gridCol>
              </a:tblGrid>
              <a:tr h="451748">
                <a:tc>
                  <a:txBody>
                    <a:bodyPr/>
                    <a:lstStyle/>
                    <a:p>
                      <a:pPr algn="ctr">
                        <a:spcAft>
                          <a:spcPts val="0"/>
                        </a:spcAft>
                      </a:pPr>
                      <a:r>
                        <a:rPr lang="zh-CN" sz="1800" kern="100">
                          <a:effectLst/>
                        </a:rPr>
                        <a:t>方法声明</a:t>
                      </a:r>
                      <a:endParaRPr lang="zh-CN" sz="1800" kern="100">
                        <a:effectLst/>
                        <a:latin typeface="Times New Roman"/>
                        <a:ea typeface="宋体"/>
                      </a:endParaRPr>
                    </a:p>
                  </a:txBody>
                  <a:tcPr marL="68580" marR="68580" marT="0" marB="0" anchor="ctr"/>
                </a:tc>
                <a:tc>
                  <a:txBody>
                    <a:bodyPr/>
                    <a:lstStyle/>
                    <a:p>
                      <a:pPr algn="ctr">
                        <a:spcAft>
                          <a:spcPts val="0"/>
                        </a:spcAft>
                      </a:pPr>
                      <a:r>
                        <a:rPr lang="zh-CN" sz="1800" kern="100">
                          <a:effectLst/>
                        </a:rPr>
                        <a:t>功能描述</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451748">
                <a:tc>
                  <a:txBody>
                    <a:bodyPr/>
                    <a:lstStyle/>
                    <a:p>
                      <a:pPr algn="just">
                        <a:spcAft>
                          <a:spcPts val="0"/>
                        </a:spcAft>
                      </a:pPr>
                      <a:r>
                        <a:rPr lang="en-US" sz="1800" kern="100">
                          <a:effectLst/>
                        </a:rPr>
                        <a:t>String getMessage() </a:t>
                      </a:r>
                      <a:endParaRPr lang="zh-CN" sz="1800" kern="100">
                        <a:effectLst/>
                        <a:latin typeface="Times New Roman"/>
                        <a:ea typeface="宋体"/>
                      </a:endParaRPr>
                    </a:p>
                  </a:txBody>
                  <a:tcPr marL="68580" marR="68580" marT="0" marB="0" anchor="ctr"/>
                </a:tc>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sz="1800" kern="100">
                          <a:effectLst/>
                        </a:rPr>
                        <a:t>返回异常的消息字符串</a:t>
                      </a:r>
                      <a:r>
                        <a:rPr lang="en-US" sz="1800" kern="100">
                          <a:effectLst/>
                        </a:rPr>
                        <a:t>  </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451748">
                <a:tc>
                  <a:txBody>
                    <a:bodyPr/>
                    <a:lstStyle/>
                    <a:p>
                      <a:pPr algn="just">
                        <a:spcAft>
                          <a:spcPts val="0"/>
                        </a:spcAft>
                      </a:pPr>
                      <a:r>
                        <a:rPr lang="en-US" sz="1800" kern="100">
                          <a:effectLst/>
                        </a:rPr>
                        <a:t>String toString()</a:t>
                      </a:r>
                      <a:endParaRPr lang="zh-CN" sz="1800" kern="100">
                        <a:effectLst/>
                        <a:latin typeface="Times New Roman"/>
                        <a:ea typeface="宋体"/>
                      </a:endParaRPr>
                    </a:p>
                  </a:txBody>
                  <a:tcPr marL="68580" marR="68580" marT="0" marB="0" anchor="ctr"/>
                </a:tc>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sz="1800" kern="100">
                          <a:effectLst/>
                        </a:rPr>
                        <a:t>返回异常的简单信息描述</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926151">
                <a:tc>
                  <a:txBody>
                    <a:bodyPr/>
                    <a:lstStyle/>
                    <a:p>
                      <a:pPr algn="just">
                        <a:spcAft>
                          <a:spcPts val="0"/>
                        </a:spcAft>
                      </a:pPr>
                      <a:r>
                        <a:rPr lang="en-US" sz="1800" kern="100" dirty="0">
                          <a:effectLst/>
                        </a:rPr>
                        <a:t>void </a:t>
                      </a:r>
                      <a:r>
                        <a:rPr lang="en-US" sz="1800" kern="100" dirty="0" err="1">
                          <a:effectLst/>
                        </a:rPr>
                        <a:t>printStackTrace</a:t>
                      </a:r>
                      <a:r>
                        <a:rPr lang="en-US" sz="1800" kern="100" dirty="0">
                          <a:effectLst/>
                        </a:rPr>
                        <a:t>()</a:t>
                      </a:r>
                      <a:endParaRPr lang="zh-CN" sz="1800" kern="100" dirty="0">
                        <a:effectLst/>
                        <a:latin typeface="Times New Roman"/>
                        <a:ea typeface="宋体"/>
                      </a:endParaRPr>
                    </a:p>
                  </a:txBody>
                  <a:tcPr marL="68580" marR="68580" marT="0" marB="0" anchor="ct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sz="1800" kern="100" dirty="0">
                          <a:effectLst/>
                        </a:rPr>
                        <a:t>获取异常类名和异常信息，以及异常出现在程序中的位置，把信息输出在控制台。</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11795421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4.7.2 try…catch</a:t>
            </a:r>
            <a:r>
              <a:rPr lang="zh-CN" altLang="zh-CN" sz="3200" b="1" dirty="0">
                <a:solidFill>
                  <a:srgbClr val="1353A2"/>
                </a:solidFill>
                <a:latin typeface="微软雅黑" pitchFamily="34" charset="-122"/>
                <a:ea typeface="微软雅黑" pitchFamily="34" charset="-122"/>
              </a:rPr>
              <a:t>和</a:t>
            </a:r>
            <a:r>
              <a:rPr lang="en-US" altLang="zh-CN" sz="3200" b="1" dirty="0">
                <a:solidFill>
                  <a:srgbClr val="1353A2"/>
                </a:solidFill>
                <a:latin typeface="微软雅黑" pitchFamily="34" charset="-122"/>
                <a:ea typeface="微软雅黑" pitchFamily="34" charset="-122"/>
              </a:rPr>
              <a:t>finally</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2854960" y="1447800"/>
            <a:ext cx="7538720" cy="4485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出现异常后，程序会立即终止。</a:t>
            </a:r>
            <a:r>
              <a:rPr lang="zh-CN" altLang="zh-CN" sz="2400" dirty="0">
                <a:solidFill>
                  <a:schemeClr val="bg1">
                    <a:lumMod val="50000"/>
                  </a:schemeClr>
                </a:solidFill>
                <a:latin typeface="Lucida Sans Unicode"/>
                <a:ea typeface="微软雅黑" pitchFamily="34" charset="-122"/>
                <a:cs typeface="Lucida Sans Unicode"/>
              </a:rPr>
              <a:t>为了解决异常，</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提供了对异常进行处理的方式一一异常捕获。异常捕获使用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语句实现，</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具体语法格式如下：</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try{</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程序代码块</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}catch(</a:t>
            </a:r>
            <a:r>
              <a:rPr lang="en-US" altLang="zh-CN" sz="2400" dirty="0" err="1">
                <a:solidFill>
                  <a:srgbClr val="FF0000"/>
                </a:solidFill>
                <a:latin typeface="Lucida Sans Unicode"/>
                <a:ea typeface="微软雅黑" pitchFamily="34" charset="-122"/>
                <a:cs typeface="Lucida Sans Unicode"/>
              </a:rPr>
              <a:t>ExceptionType</a:t>
            </a:r>
            <a:r>
              <a:rPr lang="en-US" altLang="zh-CN" sz="2400" dirty="0">
                <a:solidFill>
                  <a:srgbClr val="FF0000"/>
                </a:solidFill>
                <a:latin typeface="Lucida Sans Unicode"/>
                <a:ea typeface="微软雅黑" pitchFamily="34" charset="-122"/>
                <a:cs typeface="Lucida Sans Unicode"/>
              </a:rPr>
              <a:t>(Exception</a:t>
            </a:r>
            <a:r>
              <a:rPr lang="zh-CN" altLang="zh-CN" sz="2400" dirty="0">
                <a:solidFill>
                  <a:srgbClr val="FF0000"/>
                </a:solidFill>
                <a:latin typeface="Lucida Sans Unicode"/>
                <a:ea typeface="微软雅黑" pitchFamily="34" charset="-122"/>
                <a:cs typeface="Lucida Sans Unicode"/>
              </a:rPr>
              <a:t>类及其子类</a:t>
            </a:r>
            <a:r>
              <a:rPr lang="en-US" altLang="zh-CN" sz="2400" dirty="0">
                <a:solidFill>
                  <a:srgbClr val="FF0000"/>
                </a:solidFill>
                <a:latin typeface="Lucida Sans Unicode"/>
                <a:ea typeface="微软雅黑" pitchFamily="34" charset="-122"/>
                <a:cs typeface="Lucida Sans Unicode"/>
              </a:rPr>
              <a:t>) e){</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对</a:t>
            </a:r>
            <a:r>
              <a:rPr lang="en-US" altLang="zh-CN" sz="2400" dirty="0" err="1">
                <a:solidFill>
                  <a:srgbClr val="FF0000"/>
                </a:solidFill>
                <a:latin typeface="Lucida Sans Unicode"/>
                <a:ea typeface="微软雅黑" pitchFamily="34" charset="-122"/>
                <a:cs typeface="Lucida Sans Unicode"/>
              </a:rPr>
              <a:t>ExceptionType</a:t>
            </a:r>
            <a:r>
              <a:rPr lang="zh-CN" altLang="zh-CN" sz="2400" dirty="0">
                <a:solidFill>
                  <a:srgbClr val="FF0000"/>
                </a:solidFill>
                <a:latin typeface="Lucida Sans Unicode"/>
                <a:ea typeface="微软雅黑" pitchFamily="34" charset="-122"/>
                <a:cs typeface="Lucida Sans Unicode"/>
              </a:rPr>
              <a:t>的处理</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a:t>
            </a:r>
            <a:endParaRPr lang="zh-CN" altLang="zh-CN" sz="2400" dirty="0">
              <a:solidFill>
                <a:srgbClr val="FF0000"/>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17379300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4.7.2 try…catch</a:t>
            </a:r>
            <a:r>
              <a:rPr lang="zh-CN" altLang="zh-CN" sz="3200" b="1" dirty="0">
                <a:solidFill>
                  <a:srgbClr val="1353A2"/>
                </a:solidFill>
                <a:latin typeface="微软雅黑" pitchFamily="34" charset="-122"/>
                <a:ea typeface="微软雅黑" pitchFamily="34" charset="-122"/>
              </a:rPr>
              <a:t>和</a:t>
            </a:r>
            <a:r>
              <a:rPr lang="en-US" altLang="zh-CN" sz="3200" b="1" dirty="0">
                <a:solidFill>
                  <a:srgbClr val="1353A2"/>
                </a:solidFill>
                <a:latin typeface="微软雅黑" pitchFamily="34" charset="-122"/>
                <a:ea typeface="微软雅黑" pitchFamily="34" charset="-122"/>
              </a:rPr>
              <a:t>finally</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61440" y="1742440"/>
            <a:ext cx="9916160" cy="3286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上述语法格式中，在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代码块中编写可能发生异常的</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语句，</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代码块中编写针对异常进行处理的代码。当</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代码块中的程序发生了异常，系统会将异常的信息封装成一个异常对象，并将这个对象传递给</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代码块进行处理。</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代码块需要一个参数指明它所能够接收的异常类型，这个参数的类型必须是</a:t>
            </a:r>
            <a:r>
              <a:rPr lang="en-US" altLang="zh-CN" sz="2400" dirty="0">
                <a:solidFill>
                  <a:schemeClr val="bg1">
                    <a:lumMod val="50000"/>
                  </a:schemeClr>
                </a:solidFill>
                <a:latin typeface="Lucida Sans Unicode"/>
                <a:ea typeface="微软雅黑" pitchFamily="34" charset="-122"/>
                <a:cs typeface="Lucida Sans Unicode"/>
              </a:rPr>
              <a:t>Exception</a:t>
            </a:r>
            <a:r>
              <a:rPr lang="zh-CN" altLang="zh-CN" sz="2400" dirty="0">
                <a:solidFill>
                  <a:schemeClr val="bg1">
                    <a:lumMod val="50000"/>
                  </a:schemeClr>
                </a:solidFill>
                <a:latin typeface="Lucida Sans Unicode"/>
                <a:ea typeface="微软雅黑" pitchFamily="34" charset="-122"/>
                <a:cs typeface="Lucida Sans Unicode"/>
              </a:rPr>
              <a:t>类或其子类。</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15215031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4.7.2 try…catch</a:t>
            </a:r>
            <a:r>
              <a:rPr lang="zh-CN" altLang="zh-CN" sz="3200" b="1" dirty="0">
                <a:solidFill>
                  <a:srgbClr val="1353A2"/>
                </a:solidFill>
                <a:latin typeface="微软雅黑" pitchFamily="34" charset="-122"/>
                <a:ea typeface="微软雅黑" pitchFamily="34" charset="-122"/>
              </a:rPr>
              <a:t>和</a:t>
            </a:r>
            <a:r>
              <a:rPr lang="en-US" altLang="zh-CN" sz="3200" b="1" dirty="0">
                <a:solidFill>
                  <a:srgbClr val="1353A2"/>
                </a:solidFill>
                <a:latin typeface="微软雅黑" pitchFamily="34" charset="-122"/>
                <a:ea typeface="微软雅黑" pitchFamily="34" charset="-122"/>
              </a:rPr>
              <a:t>finally</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80160" y="1353820"/>
            <a:ext cx="9916160" cy="777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接下来</a:t>
            </a:r>
            <a:r>
              <a:rPr lang="zh-CN" altLang="en-US" sz="2400" dirty="0">
                <a:solidFill>
                  <a:schemeClr val="bg1">
                    <a:lumMod val="50000"/>
                  </a:schemeClr>
                </a:solidFill>
                <a:latin typeface="Lucida Sans Unicode"/>
                <a:ea typeface="微软雅黑" pitchFamily="34" charset="-122"/>
                <a:cs typeface="Lucida Sans Unicode"/>
              </a:rPr>
              <a:t>通过一个案例演示</a:t>
            </a:r>
            <a:r>
              <a:rPr lang="zh-CN" altLang="zh-CN" sz="2400" dirty="0">
                <a:solidFill>
                  <a:schemeClr val="bg1">
                    <a:lumMod val="50000"/>
                  </a:schemeClr>
                </a:solidFill>
                <a:latin typeface="Lucida Sans Unicode"/>
                <a:ea typeface="微软雅黑" pitchFamily="34" charset="-122"/>
                <a:cs typeface="Lucida Sans Unicode"/>
              </a:rPr>
              <a:t>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语句对异常进行捕获</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1950720" y="2131060"/>
            <a:ext cx="8981439" cy="3863340"/>
            <a:chOff x="1859280" y="2131060"/>
            <a:chExt cx="8981439" cy="3863340"/>
          </a:xfrm>
        </p:grpSpPr>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280" y="2131060"/>
              <a:ext cx="8981439" cy="386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509520" y="2197100"/>
              <a:ext cx="8067040" cy="36957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 public class Example25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2	public static void main(String[] </a:t>
              </a:r>
              <a:r>
                <a:rPr lang="en-US" altLang="zh-CN" sz="1400" dirty="0" err="1">
                  <a:solidFill>
                    <a:schemeClr val="bg1">
                      <a:lumMod val="50000"/>
                    </a:schemeClr>
                  </a:solidFill>
                  <a:latin typeface="Lucida Sans Unicode"/>
                  <a:ea typeface="微软雅黑" pitchFamily="34" charset="-122"/>
                  <a:cs typeface="Lucida Sans Unicode"/>
                </a:rPr>
                <a:t>args</a:t>
              </a:r>
              <a:r>
                <a:rPr lang="en-US" altLang="zh-CN" sz="1400" dirty="0">
                  <a:solidFill>
                    <a:schemeClr val="bg1">
                      <a:lumMod val="50000"/>
                    </a:schemeClr>
                  </a:solidFill>
                  <a:latin typeface="Lucida Sans Unicode"/>
                  <a:ea typeface="微软雅黑" pitchFamily="34" charset="-122"/>
                  <a:cs typeface="Lucida Sans Unicode"/>
                </a:rPr>
                <a:t>)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3         //</a:t>
              </a:r>
              <a:r>
                <a:rPr lang="zh-CN" altLang="zh-CN" sz="1400" dirty="0">
                  <a:solidFill>
                    <a:schemeClr val="bg1">
                      <a:lumMod val="50000"/>
                    </a:schemeClr>
                  </a:solidFill>
                  <a:latin typeface="Lucida Sans Unicode"/>
                  <a:ea typeface="微软雅黑" pitchFamily="34" charset="-122"/>
                  <a:cs typeface="Lucida Sans Unicode"/>
                </a:rPr>
                <a:t>下面的代码定义了一个</a:t>
              </a:r>
              <a:r>
                <a:rPr lang="en-US" altLang="zh-CN" sz="1400" dirty="0">
                  <a:solidFill>
                    <a:schemeClr val="bg1">
                      <a:lumMod val="50000"/>
                    </a:schemeClr>
                  </a:solidFill>
                  <a:latin typeface="Lucida Sans Unicode"/>
                  <a:ea typeface="微软雅黑" pitchFamily="34" charset="-122"/>
                  <a:cs typeface="Lucida Sans Unicode"/>
                </a:rPr>
                <a:t>try</a:t>
              </a:r>
              <a:r>
                <a:rPr lang="zh-CN" altLang="zh-CN" sz="1400" dirty="0">
                  <a:solidFill>
                    <a:schemeClr val="bg1">
                      <a:lumMod val="50000"/>
                    </a:schemeClr>
                  </a:solidFill>
                  <a:latin typeface="Lucida Sans Unicode"/>
                  <a:ea typeface="微软雅黑" pitchFamily="34" charset="-122"/>
                  <a:cs typeface="Lucida Sans Unicode"/>
                </a:rPr>
                <a:t>…</a:t>
              </a:r>
              <a:r>
                <a:rPr lang="en-US" altLang="zh-CN" sz="1400" dirty="0">
                  <a:solidFill>
                    <a:schemeClr val="bg1">
                      <a:lumMod val="50000"/>
                    </a:schemeClr>
                  </a:solidFill>
                  <a:latin typeface="Lucida Sans Unicode"/>
                  <a:ea typeface="微软雅黑" pitchFamily="34" charset="-122"/>
                  <a:cs typeface="Lucida Sans Unicode"/>
                </a:rPr>
                <a:t>catch</a:t>
              </a:r>
              <a:r>
                <a:rPr lang="zh-CN" altLang="zh-CN" sz="1400" dirty="0">
                  <a:solidFill>
                    <a:schemeClr val="bg1">
                      <a:lumMod val="50000"/>
                    </a:schemeClr>
                  </a:solidFill>
                  <a:latin typeface="Lucida Sans Unicode"/>
                  <a:ea typeface="微软雅黑" pitchFamily="34" charset="-122"/>
                  <a:cs typeface="Lucida Sans Unicode"/>
                </a:rPr>
                <a:t>语句用于捕获异常</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4		try {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5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result = divide(4, 0);    //</a:t>
              </a:r>
              <a:r>
                <a:rPr lang="zh-CN" altLang="zh-CN" sz="1400" dirty="0">
                  <a:solidFill>
                    <a:schemeClr val="bg1">
                      <a:lumMod val="50000"/>
                    </a:schemeClr>
                  </a:solidFill>
                  <a:latin typeface="Lucida Sans Unicode"/>
                  <a:ea typeface="微软雅黑" pitchFamily="34" charset="-122"/>
                  <a:cs typeface="Lucida Sans Unicode"/>
                </a:rPr>
                <a:t>调用</a:t>
              </a:r>
              <a:r>
                <a:rPr lang="en-US" altLang="zh-CN" sz="1400" dirty="0">
                  <a:solidFill>
                    <a:schemeClr val="bg1">
                      <a:lumMod val="50000"/>
                    </a:schemeClr>
                  </a:solidFill>
                  <a:latin typeface="Lucida Sans Unicode"/>
                  <a:ea typeface="微软雅黑" pitchFamily="34" charset="-122"/>
                  <a:cs typeface="Lucida Sans Unicode"/>
                </a:rPr>
                <a:t>divide()</a:t>
              </a:r>
              <a:r>
                <a:rPr lang="zh-CN" altLang="zh-CN" sz="1400" dirty="0">
                  <a:solidFill>
                    <a:schemeClr val="bg1">
                      <a:lumMod val="50000"/>
                    </a:schemeClr>
                  </a:solidFill>
                  <a:latin typeface="Lucida Sans Unicode"/>
                  <a:ea typeface="微软雅黑" pitchFamily="34" charset="-122"/>
                  <a:cs typeface="Lucida Sans Unicode"/>
                </a:rPr>
                <a:t>方法</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6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(result);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7		} catch (Exception e) {            //</a:t>
              </a:r>
              <a:r>
                <a:rPr lang="zh-CN" altLang="zh-CN" sz="1400" dirty="0">
                  <a:solidFill>
                    <a:schemeClr val="bg1">
                      <a:lumMod val="50000"/>
                    </a:schemeClr>
                  </a:solidFill>
                  <a:latin typeface="Lucida Sans Unicode"/>
                  <a:ea typeface="微软雅黑" pitchFamily="34" charset="-122"/>
                  <a:cs typeface="Lucida Sans Unicode"/>
                </a:rPr>
                <a:t>对异常进行处理</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8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a:t>
              </a:r>
              <a:r>
                <a:rPr lang="zh-CN" altLang="zh-CN" sz="1400" dirty="0">
                  <a:solidFill>
                    <a:schemeClr val="bg1">
                      <a:lumMod val="50000"/>
                    </a:schemeClr>
                  </a:solidFill>
                  <a:latin typeface="Lucida Sans Unicode"/>
                  <a:ea typeface="微软雅黑" pitchFamily="34" charset="-122"/>
                  <a:cs typeface="Lucida Sans Unicode"/>
                </a:rPr>
                <a:t>捕获的异常信息为：</a:t>
              </a:r>
              <a:r>
                <a:rPr lang="en-US" altLang="zh-CN" sz="1400" dirty="0">
                  <a:solidFill>
                    <a:schemeClr val="bg1">
                      <a:lumMod val="50000"/>
                    </a:schemeClr>
                  </a:solidFill>
                  <a:latin typeface="Lucida Sans Unicode"/>
                  <a:ea typeface="微软雅黑" pitchFamily="34" charset="-122"/>
                  <a:cs typeface="Lucida Sans Unicode"/>
                </a:rPr>
                <a:t>" + </a:t>
              </a:r>
              <a:r>
                <a:rPr lang="en-US" altLang="zh-CN" sz="1400" dirty="0" err="1">
                  <a:solidFill>
                    <a:schemeClr val="bg1">
                      <a:lumMod val="50000"/>
                    </a:schemeClr>
                  </a:solidFill>
                  <a:latin typeface="Lucida Sans Unicode"/>
                  <a:ea typeface="微软雅黑" pitchFamily="34" charset="-122"/>
                  <a:cs typeface="Lucida Sans Unicode"/>
                </a:rPr>
                <a:t>e.getMessage</a:t>
              </a:r>
              <a:r>
                <a:rPr lang="en-US" altLang="zh-CN" sz="1400" dirty="0">
                  <a:solidFill>
                    <a:schemeClr val="bg1">
                      <a:lumMod val="50000"/>
                    </a:schemeClr>
                  </a:solidFill>
                  <a:latin typeface="Lucida Sans Unicode"/>
                  <a:ea typeface="微软雅黑" pitchFamily="34" charset="-122"/>
                  <a:cs typeface="Lucida Sans Unicode"/>
                </a:rPr>
                <a:t>());</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9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10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a:t>
              </a:r>
              <a:r>
                <a:rPr lang="zh-CN" altLang="zh-CN" sz="1400" dirty="0">
                  <a:solidFill>
                    <a:schemeClr val="bg1">
                      <a:lumMod val="50000"/>
                    </a:schemeClr>
                  </a:solidFill>
                  <a:latin typeface="Lucida Sans Unicode"/>
                  <a:ea typeface="微软雅黑" pitchFamily="34" charset="-122"/>
                  <a:cs typeface="Lucida Sans Unicode"/>
                </a:rPr>
                <a:t>程序继续向下执行</a:t>
              </a:r>
              <a:r>
                <a:rPr lang="en-US" altLang="zh-CN" sz="1400" dirty="0">
                  <a:solidFill>
                    <a:schemeClr val="bg1">
                      <a:lumMod val="50000"/>
                    </a:schemeClr>
                  </a:solidFill>
                  <a:latin typeface="Lucida Sans Unicode"/>
                  <a:ea typeface="微软雅黑" pitchFamily="34" charset="-122"/>
                  <a:cs typeface="Lucida Sans Unicode"/>
                </a:rPr>
                <a:t>...");</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11	}</a:t>
              </a:r>
              <a:endParaRPr lang="zh-CN" altLang="zh-CN" sz="14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5277259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4.7.2 try…catch</a:t>
            </a:r>
            <a:r>
              <a:rPr lang="zh-CN" altLang="zh-CN" sz="3200" b="1" dirty="0">
                <a:solidFill>
                  <a:srgbClr val="1353A2"/>
                </a:solidFill>
                <a:latin typeface="微软雅黑" pitchFamily="34" charset="-122"/>
                <a:ea typeface="微软雅黑" pitchFamily="34" charset="-122"/>
              </a:rPr>
              <a:t>和</a:t>
            </a:r>
            <a:r>
              <a:rPr lang="en-US" altLang="zh-CN" sz="3200" b="1" dirty="0">
                <a:solidFill>
                  <a:srgbClr val="1353A2"/>
                </a:solidFill>
                <a:latin typeface="微软雅黑" pitchFamily="34" charset="-122"/>
                <a:ea typeface="微软雅黑" pitchFamily="34" charset="-122"/>
              </a:rPr>
              <a:t>finally</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1788160" y="2113280"/>
            <a:ext cx="9118598" cy="2682240"/>
            <a:chOff x="1788160" y="2113280"/>
            <a:chExt cx="9118598" cy="2682240"/>
          </a:xfrm>
        </p:grpSpPr>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160" y="2113280"/>
              <a:ext cx="9118597" cy="268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311398" y="2349500"/>
              <a:ext cx="8595360" cy="23545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12 //</a:t>
              </a:r>
              <a:r>
                <a:rPr lang="zh-CN" altLang="zh-CN" sz="1600" dirty="0">
                  <a:solidFill>
                    <a:schemeClr val="bg1">
                      <a:lumMod val="50000"/>
                    </a:schemeClr>
                  </a:solidFill>
                  <a:latin typeface="Lucida Sans Unicode"/>
                  <a:ea typeface="微软雅黑" pitchFamily="34" charset="-122"/>
                  <a:cs typeface="Lucida Sans Unicode"/>
                </a:rPr>
                <a:t>下面的方法实现了两个整数相除</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13	public static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divide(</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y) {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14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result = x / y;           //</a:t>
              </a:r>
              <a:r>
                <a:rPr lang="zh-CN" altLang="zh-CN" sz="1600" dirty="0">
                  <a:solidFill>
                    <a:schemeClr val="bg1">
                      <a:lumMod val="50000"/>
                    </a:schemeClr>
                  </a:solidFill>
                  <a:latin typeface="Lucida Sans Unicode"/>
                  <a:ea typeface="微软雅黑" pitchFamily="34" charset="-122"/>
                  <a:cs typeface="Lucida Sans Unicode"/>
                </a:rPr>
                <a:t>定义一个变量</a:t>
              </a:r>
              <a:r>
                <a:rPr lang="en-US" altLang="zh-CN" sz="1600" dirty="0">
                  <a:solidFill>
                    <a:schemeClr val="bg1">
                      <a:lumMod val="50000"/>
                    </a:schemeClr>
                  </a:solidFill>
                  <a:latin typeface="Lucida Sans Unicode"/>
                  <a:ea typeface="微软雅黑" pitchFamily="34" charset="-122"/>
                  <a:cs typeface="Lucida Sans Unicode"/>
                </a:rPr>
                <a:t>result</a:t>
              </a:r>
              <a:r>
                <a:rPr lang="zh-CN" altLang="zh-CN" sz="1600" dirty="0">
                  <a:solidFill>
                    <a:schemeClr val="bg1">
                      <a:lumMod val="50000"/>
                    </a:schemeClr>
                  </a:solidFill>
                  <a:latin typeface="Lucida Sans Unicode"/>
                  <a:ea typeface="微软雅黑" pitchFamily="34" charset="-122"/>
                  <a:cs typeface="Lucida Sans Unicode"/>
                </a:rPr>
                <a:t>记录两个数相除的结果</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15		return result;                 //</a:t>
              </a:r>
              <a:r>
                <a:rPr lang="zh-CN" altLang="zh-CN" sz="1600" dirty="0">
                  <a:solidFill>
                    <a:schemeClr val="bg1">
                      <a:lumMod val="50000"/>
                    </a:schemeClr>
                  </a:solidFill>
                  <a:latin typeface="Lucida Sans Unicode"/>
                  <a:ea typeface="微软雅黑" pitchFamily="34" charset="-122"/>
                  <a:cs typeface="Lucida Sans Unicode"/>
                </a:rPr>
                <a:t>将结果返回</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16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17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9191214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4.7.2 try…catch</a:t>
            </a:r>
            <a:r>
              <a:rPr lang="zh-CN" altLang="zh-CN" sz="3200" b="1" dirty="0">
                <a:solidFill>
                  <a:srgbClr val="1353A2"/>
                </a:solidFill>
                <a:latin typeface="微软雅黑" pitchFamily="34" charset="-122"/>
                <a:ea typeface="微软雅黑" pitchFamily="34" charset="-122"/>
              </a:rPr>
              <a:t>和</a:t>
            </a:r>
            <a:r>
              <a:rPr lang="en-US" altLang="zh-CN" sz="3200" b="1" dirty="0">
                <a:solidFill>
                  <a:srgbClr val="1353A2"/>
                </a:solidFill>
                <a:latin typeface="微软雅黑" pitchFamily="34" charset="-122"/>
                <a:ea typeface="微软雅黑" pitchFamily="34" charset="-122"/>
              </a:rPr>
              <a:t>finally</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80160" y="1394460"/>
            <a:ext cx="9916160" cy="777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a:blip r:embed="rId4"/>
          <a:stretch>
            <a:fillRect/>
          </a:stretch>
        </p:blipFill>
        <p:spPr>
          <a:xfrm>
            <a:off x="3139440" y="2669857"/>
            <a:ext cx="6866890" cy="2003743"/>
          </a:xfrm>
          <a:prstGeom prst="rect">
            <a:avLst/>
          </a:prstGeom>
        </p:spPr>
      </p:pic>
    </p:spTree>
    <p:custDataLst>
      <p:tags r:id="rId1"/>
    </p:custDataLst>
    <p:extLst>
      <p:ext uri="{BB962C8B-B14F-4D97-AF65-F5344CB8AC3E}">
        <p14:creationId xmlns:p14="http://schemas.microsoft.com/office/powerpoint/2010/main" val="11752625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86560" y="1737360"/>
            <a:ext cx="9743440" cy="319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3</a:t>
            </a:r>
            <a:r>
              <a:rPr lang="zh-CN" altLang="zh-CN" sz="2400" dirty="0">
                <a:solidFill>
                  <a:schemeClr val="bg1">
                    <a:lumMod val="50000"/>
                  </a:schemeClr>
                </a:solidFill>
                <a:latin typeface="微软雅黑" pitchFamily="34" charset="-122"/>
                <a:ea typeface="微软雅黑" pitchFamily="34" charset="-122"/>
                <a:cs typeface="Times New Roman" pitchFamily="18" charset="0"/>
              </a:rPr>
              <a:t>）在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中，多层继承也是可以的，即一个类的父类可以再继承另外的父类。例如，</a:t>
            </a:r>
            <a:r>
              <a:rPr lang="en-US" altLang="zh-CN" sz="2400" dirty="0">
                <a:solidFill>
                  <a:schemeClr val="bg1">
                    <a:lumMod val="50000"/>
                  </a:schemeClr>
                </a:solidFill>
                <a:latin typeface="微软雅黑" pitchFamily="34" charset="-122"/>
                <a:ea typeface="微软雅黑" pitchFamily="34" charset="-122"/>
                <a:cs typeface="Times New Roman" pitchFamily="18" charset="0"/>
              </a:rPr>
              <a:t>C</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类继承自</a:t>
            </a:r>
            <a:r>
              <a:rPr lang="en-US" altLang="zh-CN" sz="2400" dirty="0">
                <a:solidFill>
                  <a:schemeClr val="bg1">
                    <a:lumMod val="50000"/>
                  </a:schemeClr>
                </a:solidFill>
                <a:latin typeface="微软雅黑" pitchFamily="34" charset="-122"/>
                <a:ea typeface="微软雅黑" pitchFamily="34" charset="-122"/>
                <a:cs typeface="Times New Roman" pitchFamily="18" charset="0"/>
              </a:rPr>
              <a:t>B</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类，而</a:t>
            </a:r>
            <a:r>
              <a:rPr lang="en-US" altLang="zh-CN" sz="2400" dirty="0">
                <a:solidFill>
                  <a:schemeClr val="bg1">
                    <a:lumMod val="50000"/>
                  </a:schemeClr>
                </a:solidFill>
                <a:latin typeface="微软雅黑" pitchFamily="34" charset="-122"/>
                <a:ea typeface="微软雅黑" pitchFamily="34" charset="-122"/>
                <a:cs typeface="Times New Roman" pitchFamily="18" charset="0"/>
              </a:rPr>
              <a:t>B</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类又可以继承自</a:t>
            </a:r>
            <a:r>
              <a:rPr lang="en-US" altLang="zh-CN" sz="2400" dirty="0">
                <a:solidFill>
                  <a:schemeClr val="bg1">
                    <a:lumMod val="50000"/>
                  </a:schemeClr>
                </a:solidFill>
                <a:latin typeface="微软雅黑" pitchFamily="34" charset="-122"/>
                <a:ea typeface="微软雅黑" pitchFamily="34" charset="-122"/>
                <a:cs typeface="Times New Roman" pitchFamily="18" charset="0"/>
              </a:rPr>
              <a:t>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类，这时，</a:t>
            </a:r>
            <a:r>
              <a:rPr lang="en-US" altLang="zh-CN" sz="2400" dirty="0">
                <a:solidFill>
                  <a:schemeClr val="bg1">
                    <a:lumMod val="50000"/>
                  </a:schemeClr>
                </a:solidFill>
                <a:latin typeface="微软雅黑" pitchFamily="34" charset="-122"/>
                <a:ea typeface="微软雅黑" pitchFamily="34" charset="-122"/>
                <a:cs typeface="Times New Roman" pitchFamily="18" charset="0"/>
              </a:rPr>
              <a:t>C</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类也可称作</a:t>
            </a:r>
            <a:r>
              <a:rPr lang="en-US" altLang="zh-CN" sz="2400" dirty="0">
                <a:solidFill>
                  <a:schemeClr val="bg1">
                    <a:lumMod val="50000"/>
                  </a:schemeClr>
                </a:solidFill>
                <a:latin typeface="微软雅黑" pitchFamily="34" charset="-122"/>
                <a:ea typeface="微软雅黑" pitchFamily="34" charset="-122"/>
                <a:cs typeface="Times New Roman" pitchFamily="18" charset="0"/>
              </a:rPr>
              <a:t>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类的子类。例如下面这种情况是允许的。</a:t>
            </a:r>
          </a:p>
          <a:p>
            <a:pPr marL="0" indent="0" eaLnBrk="1" hangingPunct="1">
              <a:lnSpc>
                <a:spcPct val="150000"/>
              </a:lnSpc>
              <a:spcBef>
                <a:spcPct val="0"/>
              </a:spcBef>
              <a:buNone/>
              <a:defRPr/>
            </a:pPr>
            <a:r>
              <a:rPr lang="en-US" altLang="zh-CN" sz="2000" dirty="0">
                <a:solidFill>
                  <a:srgbClr val="00B0F0"/>
                </a:solidFill>
                <a:latin typeface="微软雅黑" pitchFamily="34" charset="-122"/>
                <a:ea typeface="微软雅黑" pitchFamily="34" charset="-122"/>
                <a:cs typeface="Times New Roman" pitchFamily="18" charset="0"/>
              </a:rPr>
              <a:t>class A{}</a:t>
            </a:r>
            <a:endParaRPr lang="zh-CN" altLang="zh-CN" sz="2000" dirty="0">
              <a:solidFill>
                <a:srgbClr val="00B0F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000" dirty="0">
                <a:solidFill>
                  <a:srgbClr val="00B0F0"/>
                </a:solidFill>
                <a:latin typeface="微软雅黑" pitchFamily="34" charset="-122"/>
                <a:ea typeface="微软雅黑" pitchFamily="34" charset="-122"/>
                <a:cs typeface="Times New Roman" pitchFamily="18" charset="0"/>
              </a:rPr>
              <a:t>class B extends A{}   // </a:t>
            </a:r>
            <a:r>
              <a:rPr lang="zh-CN" altLang="zh-CN" sz="2000" dirty="0">
                <a:solidFill>
                  <a:srgbClr val="00B0F0"/>
                </a:solidFill>
                <a:latin typeface="微软雅黑" pitchFamily="34" charset="-122"/>
                <a:ea typeface="微软雅黑" pitchFamily="34" charset="-122"/>
                <a:cs typeface="Times New Roman" pitchFamily="18" charset="0"/>
              </a:rPr>
              <a:t>类</a:t>
            </a:r>
            <a:r>
              <a:rPr lang="en-US" altLang="zh-CN" sz="2000" dirty="0">
                <a:solidFill>
                  <a:srgbClr val="00B0F0"/>
                </a:solidFill>
                <a:latin typeface="微软雅黑" pitchFamily="34" charset="-122"/>
                <a:ea typeface="微软雅黑" pitchFamily="34" charset="-122"/>
                <a:cs typeface="Times New Roman" pitchFamily="18" charset="0"/>
              </a:rPr>
              <a:t>B</a:t>
            </a:r>
            <a:r>
              <a:rPr lang="zh-CN" altLang="zh-CN" sz="2000" dirty="0">
                <a:solidFill>
                  <a:srgbClr val="00B0F0"/>
                </a:solidFill>
                <a:latin typeface="微软雅黑" pitchFamily="34" charset="-122"/>
                <a:ea typeface="微软雅黑" pitchFamily="34" charset="-122"/>
                <a:cs typeface="Times New Roman" pitchFamily="18" charset="0"/>
              </a:rPr>
              <a:t>继承类</a:t>
            </a:r>
            <a:r>
              <a:rPr lang="en-US" altLang="zh-CN" sz="2000" dirty="0">
                <a:solidFill>
                  <a:srgbClr val="00B0F0"/>
                </a:solidFill>
                <a:latin typeface="微软雅黑" pitchFamily="34" charset="-122"/>
                <a:ea typeface="微软雅黑" pitchFamily="34" charset="-122"/>
                <a:cs typeface="Times New Roman" pitchFamily="18" charset="0"/>
              </a:rPr>
              <a:t>A</a:t>
            </a:r>
            <a:r>
              <a:rPr lang="zh-CN" altLang="zh-CN" sz="2000" dirty="0">
                <a:solidFill>
                  <a:srgbClr val="00B0F0"/>
                </a:solidFill>
                <a:latin typeface="微软雅黑" pitchFamily="34" charset="-122"/>
                <a:ea typeface="微软雅黑" pitchFamily="34" charset="-122"/>
                <a:cs typeface="Times New Roman" pitchFamily="18" charset="0"/>
              </a:rPr>
              <a:t>，类</a:t>
            </a:r>
            <a:r>
              <a:rPr lang="en-US" altLang="zh-CN" sz="2000" dirty="0">
                <a:solidFill>
                  <a:srgbClr val="00B0F0"/>
                </a:solidFill>
                <a:latin typeface="微软雅黑" pitchFamily="34" charset="-122"/>
                <a:ea typeface="微软雅黑" pitchFamily="34" charset="-122"/>
                <a:cs typeface="Times New Roman" pitchFamily="18" charset="0"/>
              </a:rPr>
              <a:t>B</a:t>
            </a:r>
            <a:r>
              <a:rPr lang="zh-CN" altLang="zh-CN" sz="2000" dirty="0">
                <a:solidFill>
                  <a:srgbClr val="00B0F0"/>
                </a:solidFill>
                <a:latin typeface="微软雅黑" pitchFamily="34" charset="-122"/>
                <a:ea typeface="微软雅黑" pitchFamily="34" charset="-122"/>
                <a:cs typeface="Times New Roman" pitchFamily="18" charset="0"/>
              </a:rPr>
              <a:t>是类</a:t>
            </a:r>
            <a:r>
              <a:rPr lang="en-US" altLang="zh-CN" sz="2000" dirty="0">
                <a:solidFill>
                  <a:srgbClr val="00B0F0"/>
                </a:solidFill>
                <a:latin typeface="微软雅黑" pitchFamily="34" charset="-122"/>
                <a:ea typeface="微软雅黑" pitchFamily="34" charset="-122"/>
                <a:cs typeface="Times New Roman" pitchFamily="18" charset="0"/>
              </a:rPr>
              <a:t>A</a:t>
            </a:r>
            <a:r>
              <a:rPr lang="zh-CN" altLang="zh-CN" sz="2000" dirty="0">
                <a:solidFill>
                  <a:srgbClr val="00B0F0"/>
                </a:solidFill>
                <a:latin typeface="微软雅黑" pitchFamily="34" charset="-122"/>
                <a:ea typeface="微软雅黑" pitchFamily="34" charset="-122"/>
                <a:cs typeface="Times New Roman" pitchFamily="18" charset="0"/>
              </a:rPr>
              <a:t>的子类</a:t>
            </a:r>
          </a:p>
          <a:p>
            <a:pPr marL="0" indent="0" eaLnBrk="1" hangingPunct="1">
              <a:lnSpc>
                <a:spcPct val="150000"/>
              </a:lnSpc>
              <a:spcBef>
                <a:spcPct val="0"/>
              </a:spcBef>
              <a:buNone/>
              <a:defRPr/>
            </a:pPr>
            <a:r>
              <a:rPr lang="en-US" altLang="zh-CN" sz="2000" dirty="0">
                <a:solidFill>
                  <a:srgbClr val="00B0F0"/>
                </a:solidFill>
                <a:latin typeface="微软雅黑" pitchFamily="34" charset="-122"/>
                <a:ea typeface="微软雅黑" pitchFamily="34" charset="-122"/>
                <a:cs typeface="Times New Roman" pitchFamily="18" charset="0"/>
              </a:rPr>
              <a:t>class C extends B{}   // </a:t>
            </a:r>
            <a:r>
              <a:rPr lang="zh-CN" altLang="zh-CN" sz="2000" dirty="0">
                <a:solidFill>
                  <a:srgbClr val="00B0F0"/>
                </a:solidFill>
                <a:latin typeface="微软雅黑" pitchFamily="34" charset="-122"/>
                <a:ea typeface="微软雅黑" pitchFamily="34" charset="-122"/>
                <a:cs typeface="Times New Roman" pitchFamily="18" charset="0"/>
              </a:rPr>
              <a:t>类</a:t>
            </a:r>
            <a:r>
              <a:rPr lang="en-US" altLang="zh-CN" sz="2000" dirty="0">
                <a:solidFill>
                  <a:srgbClr val="00B0F0"/>
                </a:solidFill>
                <a:latin typeface="微软雅黑" pitchFamily="34" charset="-122"/>
                <a:ea typeface="微软雅黑" pitchFamily="34" charset="-122"/>
                <a:cs typeface="Times New Roman" pitchFamily="18" charset="0"/>
              </a:rPr>
              <a:t>C</a:t>
            </a:r>
            <a:r>
              <a:rPr lang="zh-CN" altLang="zh-CN" sz="2000" dirty="0">
                <a:solidFill>
                  <a:srgbClr val="00B0F0"/>
                </a:solidFill>
                <a:latin typeface="微软雅黑" pitchFamily="34" charset="-122"/>
                <a:ea typeface="微软雅黑" pitchFamily="34" charset="-122"/>
                <a:cs typeface="Times New Roman" pitchFamily="18" charset="0"/>
              </a:rPr>
              <a:t>继承类</a:t>
            </a:r>
            <a:r>
              <a:rPr lang="en-US" altLang="zh-CN" sz="2000" dirty="0">
                <a:solidFill>
                  <a:srgbClr val="00B0F0"/>
                </a:solidFill>
                <a:latin typeface="微软雅黑" pitchFamily="34" charset="-122"/>
                <a:ea typeface="微软雅黑" pitchFamily="34" charset="-122"/>
                <a:cs typeface="Times New Roman" pitchFamily="18" charset="0"/>
              </a:rPr>
              <a:t>B</a:t>
            </a:r>
            <a:r>
              <a:rPr lang="zh-CN" altLang="zh-CN" sz="2000" dirty="0">
                <a:solidFill>
                  <a:srgbClr val="00B0F0"/>
                </a:solidFill>
                <a:latin typeface="微软雅黑" pitchFamily="34" charset="-122"/>
                <a:ea typeface="微软雅黑" pitchFamily="34" charset="-122"/>
                <a:cs typeface="Times New Roman" pitchFamily="18" charset="0"/>
              </a:rPr>
              <a:t>，类</a:t>
            </a:r>
            <a:r>
              <a:rPr lang="en-US" altLang="zh-CN" sz="2000" dirty="0">
                <a:solidFill>
                  <a:srgbClr val="00B0F0"/>
                </a:solidFill>
                <a:latin typeface="微软雅黑" pitchFamily="34" charset="-122"/>
                <a:ea typeface="微软雅黑" pitchFamily="34" charset="-122"/>
                <a:cs typeface="Times New Roman" pitchFamily="18" charset="0"/>
              </a:rPr>
              <a:t>C</a:t>
            </a:r>
            <a:r>
              <a:rPr lang="zh-CN" altLang="zh-CN" sz="2000" dirty="0">
                <a:solidFill>
                  <a:srgbClr val="00B0F0"/>
                </a:solidFill>
                <a:latin typeface="微软雅黑" pitchFamily="34" charset="-122"/>
                <a:ea typeface="微软雅黑" pitchFamily="34" charset="-122"/>
                <a:cs typeface="Times New Roman" pitchFamily="18" charset="0"/>
              </a:rPr>
              <a:t>是类</a:t>
            </a:r>
            <a:r>
              <a:rPr lang="en-US" altLang="zh-CN" sz="2000" dirty="0">
                <a:solidFill>
                  <a:srgbClr val="00B0F0"/>
                </a:solidFill>
                <a:latin typeface="微软雅黑" pitchFamily="34" charset="-122"/>
                <a:ea typeface="微软雅黑" pitchFamily="34" charset="-122"/>
                <a:cs typeface="Times New Roman" pitchFamily="18" charset="0"/>
              </a:rPr>
              <a:t>B</a:t>
            </a:r>
            <a:r>
              <a:rPr lang="zh-CN" altLang="zh-CN" sz="2000" dirty="0">
                <a:solidFill>
                  <a:srgbClr val="00B0F0"/>
                </a:solidFill>
                <a:latin typeface="微软雅黑" pitchFamily="34" charset="-122"/>
                <a:ea typeface="微软雅黑" pitchFamily="34" charset="-122"/>
                <a:cs typeface="Times New Roman" pitchFamily="18" charset="0"/>
              </a:rPr>
              <a:t>的子类，同时也是类</a:t>
            </a:r>
            <a:r>
              <a:rPr lang="en-US" altLang="zh-CN" sz="2000" dirty="0">
                <a:solidFill>
                  <a:srgbClr val="00B0F0"/>
                </a:solidFill>
                <a:latin typeface="微软雅黑" pitchFamily="34" charset="-122"/>
                <a:ea typeface="微软雅黑" pitchFamily="34" charset="-122"/>
                <a:cs typeface="Times New Roman" pitchFamily="18" charset="0"/>
              </a:rPr>
              <a:t>A</a:t>
            </a:r>
            <a:r>
              <a:rPr lang="zh-CN" altLang="zh-CN" sz="2000" dirty="0">
                <a:solidFill>
                  <a:srgbClr val="00B0F0"/>
                </a:solidFill>
                <a:latin typeface="微软雅黑" pitchFamily="34" charset="-122"/>
                <a:ea typeface="微软雅黑" pitchFamily="34" charset="-122"/>
                <a:cs typeface="Times New Roman" pitchFamily="18" charset="0"/>
              </a:rPr>
              <a:t>的子类</a:t>
            </a:r>
          </a:p>
        </p:txBody>
      </p:sp>
    </p:spTree>
    <p:custDataLst>
      <p:tags r:id="rId1"/>
    </p:custDataLst>
    <p:extLst>
      <p:ext uri="{BB962C8B-B14F-4D97-AF65-F5344CB8AC3E}">
        <p14:creationId xmlns:p14="http://schemas.microsoft.com/office/powerpoint/2010/main" val="201831605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4.7.2 try…catch</a:t>
            </a:r>
            <a:r>
              <a:rPr lang="zh-CN" altLang="zh-CN" sz="3200" b="1" dirty="0">
                <a:solidFill>
                  <a:srgbClr val="1353A2"/>
                </a:solidFill>
                <a:latin typeface="微软雅黑" pitchFamily="34" charset="-122"/>
                <a:ea typeface="微软雅黑" pitchFamily="34" charset="-122"/>
              </a:rPr>
              <a:t>和</a:t>
            </a:r>
            <a:r>
              <a:rPr lang="en-US" altLang="zh-CN" sz="3200" b="1" dirty="0">
                <a:solidFill>
                  <a:srgbClr val="1353A2"/>
                </a:solidFill>
                <a:latin typeface="微软雅黑" pitchFamily="34" charset="-122"/>
                <a:ea typeface="微软雅黑" pitchFamily="34" charset="-122"/>
              </a:rPr>
              <a:t>finally</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91920" y="1607820"/>
            <a:ext cx="9916160" cy="41630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4~9</a:t>
            </a:r>
            <a:r>
              <a:rPr lang="zh-CN" altLang="zh-CN" sz="2400" dirty="0">
                <a:solidFill>
                  <a:schemeClr val="bg1">
                    <a:lumMod val="50000"/>
                  </a:schemeClr>
                </a:solidFill>
                <a:latin typeface="Lucida Sans Unicode"/>
                <a:ea typeface="微软雅黑" pitchFamily="34" charset="-122"/>
                <a:cs typeface="Lucida Sans Unicode"/>
              </a:rPr>
              <a:t>行代码是对可能发生异常的代码用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语句进行了处理。在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代码块中发生除</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异常时，程序会通过</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语句捕获异常，第</a:t>
            </a:r>
            <a:r>
              <a:rPr lang="en-US" altLang="zh-CN" sz="2400" dirty="0">
                <a:solidFill>
                  <a:schemeClr val="bg1">
                    <a:lumMod val="50000"/>
                  </a:schemeClr>
                </a:solidFill>
                <a:latin typeface="Lucida Sans Unicode"/>
                <a:ea typeface="微软雅黑" pitchFamily="34" charset="-122"/>
                <a:cs typeface="Lucida Sans Unicode"/>
              </a:rPr>
              <a:t>8</a:t>
            </a:r>
            <a:r>
              <a:rPr lang="zh-CN" altLang="zh-CN" sz="2400" dirty="0">
                <a:solidFill>
                  <a:schemeClr val="bg1">
                    <a:lumMod val="50000"/>
                  </a:schemeClr>
                </a:solidFill>
                <a:latin typeface="Lucida Sans Unicode"/>
                <a:ea typeface="微软雅黑" pitchFamily="34" charset="-122"/>
                <a:cs typeface="Lucida Sans Unicode"/>
              </a:rPr>
              <a:t>行代码在</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语句中通过调用</a:t>
            </a:r>
            <a:r>
              <a:rPr lang="en-US" altLang="zh-CN" sz="2400" dirty="0">
                <a:solidFill>
                  <a:schemeClr val="bg1">
                    <a:lumMod val="50000"/>
                  </a:schemeClr>
                </a:solidFill>
                <a:latin typeface="Lucida Sans Unicode"/>
                <a:ea typeface="微软雅黑" pitchFamily="34" charset="-122"/>
                <a:cs typeface="Lucida Sans Unicode"/>
              </a:rPr>
              <a:t>Exception</a:t>
            </a:r>
            <a:r>
              <a:rPr lang="zh-CN" altLang="zh-CN" sz="2400" dirty="0">
                <a:solidFill>
                  <a:schemeClr val="bg1">
                    <a:lumMod val="50000"/>
                  </a:schemeClr>
                </a:solidFill>
                <a:latin typeface="Lucida Sans Unicode"/>
                <a:ea typeface="微软雅黑" pitchFamily="34" charset="-122"/>
                <a:cs typeface="Lucida Sans Unicode"/>
              </a:rPr>
              <a:t>对象的</a:t>
            </a:r>
            <a:r>
              <a:rPr lang="en-US" altLang="zh-CN" sz="2400" dirty="0" err="1">
                <a:solidFill>
                  <a:schemeClr val="bg1">
                    <a:lumMod val="50000"/>
                  </a:schemeClr>
                </a:solidFill>
                <a:latin typeface="Lucida Sans Unicode"/>
                <a:ea typeface="微软雅黑" pitchFamily="34" charset="-122"/>
                <a:cs typeface="Lucida Sans Unicode"/>
              </a:rPr>
              <a:t>getMessage</a:t>
            </a:r>
            <a:r>
              <a:rPr lang="en-US" altLang="zh-CN" sz="2400" dirty="0">
                <a:solidFill>
                  <a:schemeClr val="bg1">
                    <a:lumMod val="50000"/>
                  </a:schemeClr>
                </a:solidFill>
                <a:latin typeface="Lucida Sans Unicode"/>
                <a:ea typeface="微软雅黑" pitchFamily="34" charset="-122"/>
                <a:cs typeface="Lucida Sans Unicode"/>
              </a:rPr>
              <a:t>()</a:t>
            </a:r>
            <a:r>
              <a:rPr lang="zh-CN" altLang="zh-CN" sz="2400" dirty="0">
                <a:solidFill>
                  <a:schemeClr val="bg1">
                    <a:lumMod val="50000"/>
                  </a:schemeClr>
                </a:solidFill>
                <a:latin typeface="Lucida Sans Unicode"/>
                <a:ea typeface="微软雅黑" pitchFamily="34" charset="-122"/>
                <a:cs typeface="Lucida Sans Unicode"/>
              </a:rPr>
              <a:t>方法，返回异常信息“</a:t>
            </a:r>
            <a:r>
              <a:rPr lang="en-US" altLang="zh-CN" sz="2400" dirty="0">
                <a:solidFill>
                  <a:schemeClr val="bg1">
                    <a:lumMod val="50000"/>
                  </a:schemeClr>
                </a:solidFill>
                <a:latin typeface="Lucida Sans Unicode"/>
                <a:ea typeface="微软雅黑" pitchFamily="34" charset="-122"/>
                <a:cs typeface="Lucida Sans Unicode"/>
              </a:rPr>
              <a:t>/ by zero</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代码块对异常处理完毕后，程序仍会向下执行，而不会终止程序。</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需要注意的是，</a:t>
            </a: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代码块中，发生异常语句后面的代码是不会被执行的，如</a:t>
            </a:r>
            <a:r>
              <a:rPr lang="zh-CN" altLang="en-US" sz="2400" dirty="0">
                <a:solidFill>
                  <a:schemeClr val="bg1">
                    <a:lumMod val="50000"/>
                  </a:schemeClr>
                </a:solidFill>
                <a:latin typeface="Lucida Sans Unicode"/>
                <a:ea typeface="微软雅黑" pitchFamily="34" charset="-122"/>
                <a:cs typeface="Lucida Sans Unicode"/>
              </a:rPr>
              <a:t>上述代码</a:t>
            </a:r>
            <a:r>
              <a:rPr lang="zh-CN" altLang="zh-CN" sz="2400" dirty="0">
                <a:solidFill>
                  <a:schemeClr val="bg1">
                    <a:lumMod val="50000"/>
                  </a:schemeClr>
                </a:solidFill>
                <a:latin typeface="Lucida Sans Unicode"/>
                <a:ea typeface="微软雅黑" pitchFamily="34" charset="-122"/>
                <a:cs typeface="Lucida Sans Unicode"/>
              </a:rPr>
              <a:t>中第</a:t>
            </a:r>
            <a:r>
              <a:rPr lang="en-US" altLang="zh-CN" sz="2400" dirty="0">
                <a:solidFill>
                  <a:schemeClr val="bg1">
                    <a:lumMod val="50000"/>
                  </a:schemeClr>
                </a:solidFill>
                <a:latin typeface="Lucida Sans Unicode"/>
                <a:ea typeface="微软雅黑" pitchFamily="34" charset="-122"/>
                <a:cs typeface="Lucida Sans Unicode"/>
              </a:rPr>
              <a:t>6</a:t>
            </a:r>
            <a:r>
              <a:rPr lang="zh-CN" altLang="zh-CN" sz="2400" dirty="0">
                <a:solidFill>
                  <a:schemeClr val="bg1">
                    <a:lumMod val="50000"/>
                  </a:schemeClr>
                </a:solidFill>
                <a:latin typeface="Lucida Sans Unicode"/>
                <a:ea typeface="微软雅黑" pitchFamily="34" charset="-122"/>
                <a:cs typeface="Lucida Sans Unicode"/>
              </a:rPr>
              <a:t>行代码的打印语句就没有执行。</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1899300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4.7.2 try…catch</a:t>
            </a:r>
            <a:r>
              <a:rPr lang="zh-CN" altLang="zh-CN" sz="3200" b="1" dirty="0">
                <a:solidFill>
                  <a:srgbClr val="1353A2"/>
                </a:solidFill>
                <a:latin typeface="微软雅黑" pitchFamily="34" charset="-122"/>
                <a:ea typeface="微软雅黑" pitchFamily="34" charset="-122"/>
              </a:rPr>
              <a:t>和</a:t>
            </a:r>
            <a:r>
              <a:rPr lang="en-US" altLang="zh-CN" sz="3200" b="1" dirty="0">
                <a:solidFill>
                  <a:srgbClr val="1353A2"/>
                </a:solidFill>
                <a:latin typeface="微软雅黑" pitchFamily="34" charset="-122"/>
                <a:ea typeface="微软雅黑" pitchFamily="34" charset="-122"/>
              </a:rPr>
              <a:t>finally</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19200" y="1158240"/>
            <a:ext cx="10180320" cy="1239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在程序中，有时候会希望有些语句无论程序是否发生异常都要执行，这时就可以在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语句后，加一个</a:t>
            </a:r>
            <a:r>
              <a:rPr lang="en-US" altLang="zh-CN" sz="2400" dirty="0">
                <a:solidFill>
                  <a:schemeClr val="bg1">
                    <a:lumMod val="50000"/>
                  </a:schemeClr>
                </a:solidFill>
                <a:latin typeface="Lucida Sans Unicode"/>
                <a:ea typeface="微软雅黑" pitchFamily="34" charset="-122"/>
                <a:cs typeface="Lucida Sans Unicode"/>
              </a:rPr>
              <a:t>finally</a:t>
            </a:r>
            <a:r>
              <a:rPr lang="zh-CN" altLang="zh-CN" sz="2400" dirty="0">
                <a:solidFill>
                  <a:schemeClr val="bg1">
                    <a:lumMod val="50000"/>
                  </a:schemeClr>
                </a:solidFill>
                <a:latin typeface="Lucida Sans Unicode"/>
                <a:ea typeface="微软雅黑" pitchFamily="34" charset="-122"/>
                <a:cs typeface="Lucida Sans Unicode"/>
              </a:rPr>
              <a:t>代码块。</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2110739" y="2397760"/>
            <a:ext cx="8798560" cy="3901440"/>
            <a:chOff x="2042160" y="2397760"/>
            <a:chExt cx="8798560" cy="3901440"/>
          </a:xfrm>
        </p:grpSpPr>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160" y="2397760"/>
              <a:ext cx="8798560" cy="390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311398" y="2397760"/>
              <a:ext cx="8397242" cy="3901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 public class Example26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2	public static void main(String[] </a:t>
              </a:r>
              <a:r>
                <a:rPr lang="en-US" altLang="zh-CN" sz="1400" dirty="0" err="1">
                  <a:solidFill>
                    <a:schemeClr val="bg1">
                      <a:lumMod val="50000"/>
                    </a:schemeClr>
                  </a:solidFill>
                  <a:latin typeface="Lucida Sans Unicode"/>
                  <a:ea typeface="微软雅黑" pitchFamily="34" charset="-122"/>
                  <a:cs typeface="Lucida Sans Unicode"/>
                </a:rPr>
                <a:t>args</a:t>
              </a:r>
              <a:r>
                <a:rPr lang="en-US" altLang="zh-CN" sz="1400" dirty="0">
                  <a:solidFill>
                    <a:schemeClr val="bg1">
                      <a:lumMod val="50000"/>
                    </a:schemeClr>
                  </a:solidFill>
                  <a:latin typeface="Lucida Sans Unicode"/>
                  <a:ea typeface="微软雅黑" pitchFamily="34" charset="-122"/>
                  <a:cs typeface="Lucida Sans Unicode"/>
                </a:rPr>
                <a:t>)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3          //</a:t>
              </a:r>
              <a:r>
                <a:rPr lang="zh-CN" altLang="zh-CN" sz="1400" dirty="0">
                  <a:solidFill>
                    <a:schemeClr val="bg1">
                      <a:lumMod val="50000"/>
                    </a:schemeClr>
                  </a:solidFill>
                  <a:latin typeface="Lucida Sans Unicode"/>
                  <a:ea typeface="微软雅黑" pitchFamily="34" charset="-122"/>
                  <a:cs typeface="Lucida Sans Unicode"/>
                </a:rPr>
                <a:t>下面的代码定义了一个</a:t>
              </a:r>
              <a:r>
                <a:rPr lang="en-US" altLang="zh-CN" sz="1400" dirty="0">
                  <a:solidFill>
                    <a:schemeClr val="bg1">
                      <a:lumMod val="50000"/>
                    </a:schemeClr>
                  </a:solidFill>
                  <a:latin typeface="Lucida Sans Unicode"/>
                  <a:ea typeface="微软雅黑" pitchFamily="34" charset="-122"/>
                  <a:cs typeface="Lucida Sans Unicode"/>
                </a:rPr>
                <a:t>try</a:t>
              </a:r>
              <a:r>
                <a:rPr lang="zh-CN" altLang="zh-CN" sz="1400" dirty="0">
                  <a:solidFill>
                    <a:schemeClr val="bg1">
                      <a:lumMod val="50000"/>
                    </a:schemeClr>
                  </a:solidFill>
                  <a:latin typeface="Lucida Sans Unicode"/>
                  <a:ea typeface="微软雅黑" pitchFamily="34" charset="-122"/>
                  <a:cs typeface="Lucida Sans Unicode"/>
                </a:rPr>
                <a:t>…</a:t>
              </a:r>
              <a:r>
                <a:rPr lang="en-US" altLang="zh-CN" sz="1400" dirty="0">
                  <a:solidFill>
                    <a:schemeClr val="bg1">
                      <a:lumMod val="50000"/>
                    </a:schemeClr>
                  </a:solidFill>
                  <a:latin typeface="Lucida Sans Unicode"/>
                  <a:ea typeface="微软雅黑" pitchFamily="34" charset="-122"/>
                  <a:cs typeface="Lucida Sans Unicode"/>
                </a:rPr>
                <a:t>catch</a:t>
              </a:r>
              <a:r>
                <a:rPr lang="zh-CN" altLang="zh-CN" sz="1400" dirty="0">
                  <a:solidFill>
                    <a:schemeClr val="bg1">
                      <a:lumMod val="50000"/>
                    </a:schemeClr>
                  </a:solidFill>
                  <a:latin typeface="Lucida Sans Unicode"/>
                  <a:ea typeface="微软雅黑" pitchFamily="34" charset="-122"/>
                  <a:cs typeface="Lucida Sans Unicode"/>
                </a:rPr>
                <a:t>…</a:t>
              </a:r>
              <a:r>
                <a:rPr lang="en-US" altLang="zh-CN" sz="1400" dirty="0">
                  <a:solidFill>
                    <a:schemeClr val="bg1">
                      <a:lumMod val="50000"/>
                    </a:schemeClr>
                  </a:solidFill>
                  <a:latin typeface="Lucida Sans Unicode"/>
                  <a:ea typeface="微软雅黑" pitchFamily="34" charset="-122"/>
                  <a:cs typeface="Lucida Sans Unicode"/>
                </a:rPr>
                <a:t>finally</a:t>
              </a:r>
              <a:r>
                <a:rPr lang="zh-CN" altLang="zh-CN" sz="1400" dirty="0">
                  <a:solidFill>
                    <a:schemeClr val="bg1">
                      <a:lumMod val="50000"/>
                    </a:schemeClr>
                  </a:solidFill>
                  <a:latin typeface="Lucida Sans Unicode"/>
                  <a:ea typeface="微软雅黑" pitchFamily="34" charset="-122"/>
                  <a:cs typeface="Lucida Sans Unicode"/>
                </a:rPr>
                <a:t>语句用于捕获异常</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4		try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5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result = divide(4, 0);       //</a:t>
              </a:r>
              <a:r>
                <a:rPr lang="zh-CN" altLang="zh-CN" sz="1400" dirty="0">
                  <a:solidFill>
                    <a:schemeClr val="bg1">
                      <a:lumMod val="50000"/>
                    </a:schemeClr>
                  </a:solidFill>
                  <a:latin typeface="Lucida Sans Unicode"/>
                  <a:ea typeface="微软雅黑" pitchFamily="34" charset="-122"/>
                  <a:cs typeface="Lucida Sans Unicode"/>
                </a:rPr>
                <a:t>调用</a:t>
              </a:r>
              <a:r>
                <a:rPr lang="en-US" altLang="zh-CN" sz="1400" dirty="0">
                  <a:solidFill>
                    <a:schemeClr val="bg1">
                      <a:lumMod val="50000"/>
                    </a:schemeClr>
                  </a:solidFill>
                  <a:latin typeface="Lucida Sans Unicode"/>
                  <a:ea typeface="微软雅黑" pitchFamily="34" charset="-122"/>
                  <a:cs typeface="Lucida Sans Unicode"/>
                </a:rPr>
                <a:t>divide()</a:t>
              </a:r>
              <a:r>
                <a:rPr lang="zh-CN" altLang="zh-CN" sz="1400" dirty="0">
                  <a:solidFill>
                    <a:schemeClr val="bg1">
                      <a:lumMod val="50000"/>
                    </a:schemeClr>
                  </a:solidFill>
                  <a:latin typeface="Lucida Sans Unicode"/>
                  <a:ea typeface="微软雅黑" pitchFamily="34" charset="-122"/>
                  <a:cs typeface="Lucida Sans Unicode"/>
                </a:rPr>
                <a:t>方法</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6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(result);</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7		} catch (Exception e) {               //</a:t>
              </a:r>
              <a:r>
                <a:rPr lang="zh-CN" altLang="zh-CN" sz="1400" dirty="0">
                  <a:solidFill>
                    <a:schemeClr val="bg1">
                      <a:lumMod val="50000"/>
                    </a:schemeClr>
                  </a:solidFill>
                  <a:latin typeface="Lucida Sans Unicode"/>
                  <a:ea typeface="微软雅黑" pitchFamily="34" charset="-122"/>
                  <a:cs typeface="Lucida Sans Unicode"/>
                </a:rPr>
                <a:t>对捕获到的异常进行处理</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8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a:t>
              </a:r>
              <a:r>
                <a:rPr lang="zh-CN" altLang="zh-CN" sz="1400" dirty="0">
                  <a:solidFill>
                    <a:schemeClr val="bg1">
                      <a:lumMod val="50000"/>
                    </a:schemeClr>
                  </a:solidFill>
                  <a:latin typeface="Lucida Sans Unicode"/>
                  <a:ea typeface="微软雅黑" pitchFamily="34" charset="-122"/>
                  <a:cs typeface="Lucida Sans Unicode"/>
                </a:rPr>
                <a:t>捕获的异常信息为：</a:t>
              </a:r>
              <a:r>
                <a:rPr lang="en-US" altLang="zh-CN" sz="1400" dirty="0">
                  <a:solidFill>
                    <a:schemeClr val="bg1">
                      <a:lumMod val="50000"/>
                    </a:schemeClr>
                  </a:solidFill>
                  <a:latin typeface="Lucida Sans Unicode"/>
                  <a:ea typeface="微软雅黑" pitchFamily="34" charset="-122"/>
                  <a:cs typeface="Lucida Sans Unicode"/>
                </a:rPr>
                <a:t>" + </a:t>
              </a:r>
              <a:r>
                <a:rPr lang="en-US" altLang="zh-CN" sz="1400" dirty="0" err="1">
                  <a:solidFill>
                    <a:schemeClr val="bg1">
                      <a:lumMod val="50000"/>
                    </a:schemeClr>
                  </a:solidFill>
                  <a:latin typeface="Lucida Sans Unicode"/>
                  <a:ea typeface="微软雅黑" pitchFamily="34" charset="-122"/>
                  <a:cs typeface="Lucida Sans Unicode"/>
                </a:rPr>
                <a:t>e.getMessage</a:t>
              </a:r>
              <a:r>
                <a:rPr lang="en-US" altLang="zh-CN" sz="1400" dirty="0">
                  <a:solidFill>
                    <a:schemeClr val="bg1">
                      <a:lumMod val="50000"/>
                    </a:schemeClr>
                  </a:solidFill>
                  <a:latin typeface="Lucida Sans Unicode"/>
                  <a:ea typeface="微软雅黑" pitchFamily="34" charset="-122"/>
                  <a:cs typeface="Lucida Sans Unicode"/>
                </a:rPr>
                <a:t>());</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9             			 return;                             //</a:t>
              </a:r>
              <a:r>
                <a:rPr lang="zh-CN" altLang="zh-CN" sz="1400" dirty="0">
                  <a:solidFill>
                    <a:schemeClr val="bg1">
                      <a:lumMod val="50000"/>
                    </a:schemeClr>
                  </a:solidFill>
                  <a:latin typeface="Lucida Sans Unicode"/>
                  <a:ea typeface="微软雅黑" pitchFamily="34" charset="-122"/>
                  <a:cs typeface="Lucida Sans Unicode"/>
                </a:rPr>
                <a:t>用于结束当前语句</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10		} finally {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11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a:t>
              </a:r>
              <a:r>
                <a:rPr lang="zh-CN" altLang="zh-CN" sz="1400" dirty="0">
                  <a:solidFill>
                    <a:schemeClr val="bg1">
                      <a:lumMod val="50000"/>
                    </a:schemeClr>
                  </a:solidFill>
                  <a:latin typeface="Lucida Sans Unicode"/>
                  <a:ea typeface="微软雅黑" pitchFamily="34" charset="-122"/>
                  <a:cs typeface="Lucida Sans Unicode"/>
                </a:rPr>
                <a:t>进入</a:t>
              </a:r>
              <a:r>
                <a:rPr lang="en-US" altLang="zh-CN" sz="1400" dirty="0">
                  <a:solidFill>
                    <a:schemeClr val="bg1">
                      <a:lumMod val="50000"/>
                    </a:schemeClr>
                  </a:solidFill>
                  <a:latin typeface="Lucida Sans Unicode"/>
                  <a:ea typeface="微软雅黑" pitchFamily="34" charset="-122"/>
                  <a:cs typeface="Lucida Sans Unicode"/>
                </a:rPr>
                <a:t>finally</a:t>
              </a:r>
              <a:r>
                <a:rPr lang="zh-CN" altLang="zh-CN" sz="1400" dirty="0">
                  <a:solidFill>
                    <a:schemeClr val="bg1">
                      <a:lumMod val="50000"/>
                    </a:schemeClr>
                  </a:solidFill>
                  <a:latin typeface="Lucida Sans Unicode"/>
                  <a:ea typeface="微软雅黑" pitchFamily="34" charset="-122"/>
                  <a:cs typeface="Lucida Sans Unicode"/>
                </a:rPr>
                <a:t>代码块</a:t>
              </a:r>
              <a:r>
                <a:rPr lang="en-US" altLang="zh-CN" sz="1400" dirty="0">
                  <a:solidFill>
                    <a:schemeClr val="bg1">
                      <a:lumMod val="50000"/>
                    </a:schemeClr>
                  </a:solidFill>
                  <a:latin typeface="Lucida Sans Unicode"/>
                  <a:ea typeface="微软雅黑" pitchFamily="34" charset="-122"/>
                  <a:cs typeface="Lucida Sans Unicode"/>
                </a:rPr>
                <a:t>");</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12		}</a:t>
              </a:r>
              <a:endParaRPr lang="zh-CN" altLang="zh-CN" sz="14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0467375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4.7.2 try…catch</a:t>
            </a:r>
            <a:r>
              <a:rPr lang="zh-CN" altLang="zh-CN" sz="3200" b="1" dirty="0">
                <a:solidFill>
                  <a:srgbClr val="1353A2"/>
                </a:solidFill>
                <a:latin typeface="微软雅黑" pitchFamily="34" charset="-122"/>
                <a:ea typeface="微软雅黑" pitchFamily="34" charset="-122"/>
              </a:rPr>
              <a:t>和</a:t>
            </a:r>
            <a:r>
              <a:rPr lang="en-US" altLang="zh-CN" sz="3200" b="1" dirty="0">
                <a:solidFill>
                  <a:srgbClr val="1353A2"/>
                </a:solidFill>
                <a:latin typeface="微软雅黑" pitchFamily="34" charset="-122"/>
                <a:ea typeface="微软雅黑" pitchFamily="34" charset="-122"/>
              </a:rPr>
              <a:t>finally</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2164078" y="1986279"/>
            <a:ext cx="9179560" cy="3149600"/>
            <a:chOff x="1706880" y="1899920"/>
            <a:chExt cx="9179560" cy="3149600"/>
          </a:xfrm>
        </p:grpSpPr>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880" y="1899920"/>
              <a:ext cx="9062720" cy="3058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098040" y="1899920"/>
              <a:ext cx="8788400" cy="3149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13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程序继续向下执行…</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14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15     //</a:t>
              </a:r>
              <a:r>
                <a:rPr lang="zh-CN" altLang="zh-CN" sz="1600" dirty="0">
                  <a:solidFill>
                    <a:schemeClr val="bg1">
                      <a:lumMod val="50000"/>
                    </a:schemeClr>
                  </a:solidFill>
                  <a:latin typeface="Lucida Sans Unicode"/>
                  <a:ea typeface="微软雅黑" pitchFamily="34" charset="-122"/>
                  <a:cs typeface="Lucida Sans Unicode"/>
                </a:rPr>
                <a:t>下面的方法实现了两个整数相除</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16	public static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divide(</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y)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17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result = x / y;           //</a:t>
              </a:r>
              <a:r>
                <a:rPr lang="zh-CN" altLang="zh-CN" sz="1600" dirty="0">
                  <a:solidFill>
                    <a:schemeClr val="bg1">
                      <a:lumMod val="50000"/>
                    </a:schemeClr>
                  </a:solidFill>
                  <a:latin typeface="Lucida Sans Unicode"/>
                  <a:ea typeface="微软雅黑" pitchFamily="34" charset="-122"/>
                  <a:cs typeface="Lucida Sans Unicode"/>
                </a:rPr>
                <a:t>定义一个变量</a:t>
              </a:r>
              <a:r>
                <a:rPr lang="en-US" altLang="zh-CN" sz="1600" dirty="0">
                  <a:solidFill>
                    <a:schemeClr val="bg1">
                      <a:lumMod val="50000"/>
                    </a:schemeClr>
                  </a:solidFill>
                  <a:latin typeface="Lucida Sans Unicode"/>
                  <a:ea typeface="微软雅黑" pitchFamily="34" charset="-122"/>
                  <a:cs typeface="Lucida Sans Unicode"/>
                </a:rPr>
                <a:t>result</a:t>
              </a:r>
              <a:r>
                <a:rPr lang="zh-CN" altLang="zh-CN" sz="1600" dirty="0">
                  <a:solidFill>
                    <a:schemeClr val="bg1">
                      <a:lumMod val="50000"/>
                    </a:schemeClr>
                  </a:solidFill>
                  <a:latin typeface="Lucida Sans Unicode"/>
                  <a:ea typeface="微软雅黑" pitchFamily="34" charset="-122"/>
                  <a:cs typeface="Lucida Sans Unicode"/>
                </a:rPr>
                <a:t>记录两个数相除的结果</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18		return result;                 //</a:t>
              </a:r>
              <a:r>
                <a:rPr lang="zh-CN" altLang="zh-CN" sz="1600" dirty="0">
                  <a:solidFill>
                    <a:schemeClr val="bg1">
                      <a:lumMod val="50000"/>
                    </a:schemeClr>
                  </a:solidFill>
                  <a:latin typeface="Lucida Sans Unicode"/>
                  <a:ea typeface="微软雅黑" pitchFamily="34" charset="-122"/>
                  <a:cs typeface="Lucida Sans Unicode"/>
                </a:rPr>
                <a:t>将结果返回</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19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20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29487727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4.7.2 try…catch</a:t>
            </a:r>
            <a:r>
              <a:rPr lang="zh-CN" altLang="zh-CN" sz="3200" b="1" dirty="0">
                <a:solidFill>
                  <a:srgbClr val="1353A2"/>
                </a:solidFill>
                <a:latin typeface="微软雅黑" pitchFamily="34" charset="-122"/>
                <a:ea typeface="微软雅黑" pitchFamily="34" charset="-122"/>
              </a:rPr>
              <a:t>和</a:t>
            </a:r>
            <a:r>
              <a:rPr lang="en-US" altLang="zh-CN" sz="3200" b="1" dirty="0">
                <a:solidFill>
                  <a:srgbClr val="1353A2"/>
                </a:solidFill>
                <a:latin typeface="微软雅黑" pitchFamily="34" charset="-122"/>
                <a:ea typeface="微软雅黑" pitchFamily="34" charset="-122"/>
              </a:rPr>
              <a:t>finally</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19200" y="1371600"/>
            <a:ext cx="10088880" cy="782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p:cNvPicPr/>
          <p:nvPr/>
        </p:nvPicPr>
        <p:blipFill>
          <a:blip r:embed="rId4"/>
          <a:stretch>
            <a:fillRect/>
          </a:stretch>
        </p:blipFill>
        <p:spPr>
          <a:xfrm>
            <a:off x="2987040" y="2666364"/>
            <a:ext cx="7334250" cy="2210435"/>
          </a:xfrm>
          <a:prstGeom prst="rect">
            <a:avLst/>
          </a:prstGeom>
        </p:spPr>
      </p:pic>
    </p:spTree>
    <p:custDataLst>
      <p:tags r:id="rId1"/>
    </p:custDataLst>
    <p:extLst>
      <p:ext uri="{BB962C8B-B14F-4D97-AF65-F5344CB8AC3E}">
        <p14:creationId xmlns:p14="http://schemas.microsoft.com/office/powerpoint/2010/main" val="29487727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4.7.2 try…catch</a:t>
            </a:r>
            <a:r>
              <a:rPr lang="zh-CN" altLang="zh-CN" sz="3200" b="1" dirty="0">
                <a:solidFill>
                  <a:srgbClr val="1353A2"/>
                </a:solidFill>
                <a:latin typeface="微软雅黑" pitchFamily="34" charset="-122"/>
                <a:ea typeface="微软雅黑" pitchFamily="34" charset="-122"/>
              </a:rPr>
              <a:t>和</a:t>
            </a:r>
            <a:r>
              <a:rPr lang="en-US" altLang="zh-CN" sz="3200" b="1" dirty="0">
                <a:solidFill>
                  <a:srgbClr val="1353A2"/>
                </a:solidFill>
                <a:latin typeface="微软雅黑" pitchFamily="34" charset="-122"/>
                <a:ea typeface="微软雅黑" pitchFamily="34" charset="-122"/>
              </a:rPr>
              <a:t>finally</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32560" y="1798320"/>
            <a:ext cx="9723120" cy="3027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9</a:t>
            </a:r>
            <a:r>
              <a:rPr lang="zh-CN" altLang="zh-CN" sz="2400" dirty="0">
                <a:solidFill>
                  <a:schemeClr val="bg1">
                    <a:lumMod val="50000"/>
                  </a:schemeClr>
                </a:solidFill>
                <a:latin typeface="Lucida Sans Unicode"/>
                <a:ea typeface="微软雅黑" pitchFamily="34" charset="-122"/>
                <a:cs typeface="Lucida Sans Unicode"/>
              </a:rPr>
              <a:t>行代码是在</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代码块中增加了一个</a:t>
            </a:r>
            <a:r>
              <a:rPr lang="en-US" altLang="zh-CN" sz="2400" dirty="0">
                <a:solidFill>
                  <a:schemeClr val="bg1">
                    <a:lumMod val="50000"/>
                  </a:schemeClr>
                </a:solidFill>
                <a:latin typeface="Lucida Sans Unicode"/>
                <a:ea typeface="微软雅黑" pitchFamily="34" charset="-122"/>
                <a:cs typeface="Lucida Sans Unicode"/>
              </a:rPr>
              <a:t>return</a:t>
            </a:r>
            <a:r>
              <a:rPr lang="zh-CN" altLang="zh-CN" sz="2400" dirty="0">
                <a:solidFill>
                  <a:schemeClr val="bg1">
                    <a:lumMod val="50000"/>
                  </a:schemeClr>
                </a:solidFill>
                <a:latin typeface="Lucida Sans Unicode"/>
                <a:ea typeface="微软雅黑" pitchFamily="34" charset="-122"/>
                <a:cs typeface="Lucida Sans Unicode"/>
              </a:rPr>
              <a:t>语句，用于结束当前方法，程序第</a:t>
            </a:r>
            <a:r>
              <a:rPr lang="en-US" altLang="zh-CN" sz="2400" dirty="0">
                <a:solidFill>
                  <a:schemeClr val="bg1">
                    <a:lumMod val="50000"/>
                  </a:schemeClr>
                </a:solidFill>
                <a:latin typeface="Lucida Sans Unicode"/>
                <a:ea typeface="微软雅黑" pitchFamily="34" charset="-122"/>
                <a:cs typeface="Lucida Sans Unicode"/>
              </a:rPr>
              <a:t>13</a:t>
            </a:r>
            <a:r>
              <a:rPr lang="zh-CN" altLang="zh-CN" sz="2400" dirty="0">
                <a:solidFill>
                  <a:schemeClr val="bg1">
                    <a:lumMod val="50000"/>
                  </a:schemeClr>
                </a:solidFill>
                <a:latin typeface="Lucida Sans Unicode"/>
                <a:ea typeface="微软雅黑" pitchFamily="34" charset="-122"/>
                <a:cs typeface="Lucida Sans Unicode"/>
              </a:rPr>
              <a:t>行代码就不会执行了，而</a:t>
            </a:r>
            <a:r>
              <a:rPr lang="en-US" altLang="zh-CN" sz="2400" dirty="0">
                <a:solidFill>
                  <a:schemeClr val="bg1">
                    <a:lumMod val="50000"/>
                  </a:schemeClr>
                </a:solidFill>
                <a:latin typeface="Lucida Sans Unicode"/>
                <a:ea typeface="微软雅黑" pitchFamily="34" charset="-122"/>
                <a:cs typeface="Lucida Sans Unicode"/>
              </a:rPr>
              <a:t>finally</a:t>
            </a:r>
            <a:r>
              <a:rPr lang="zh-CN" altLang="zh-CN" sz="2400" dirty="0">
                <a:solidFill>
                  <a:schemeClr val="bg1">
                    <a:lumMod val="50000"/>
                  </a:schemeClr>
                </a:solidFill>
                <a:latin typeface="Lucida Sans Unicode"/>
                <a:ea typeface="微软雅黑" pitchFamily="34" charset="-122"/>
                <a:cs typeface="Lucida Sans Unicode"/>
              </a:rPr>
              <a:t>代码块中的代码仍会执行，不受</a:t>
            </a:r>
            <a:r>
              <a:rPr lang="en-US" altLang="zh-CN" sz="2400" dirty="0">
                <a:solidFill>
                  <a:schemeClr val="bg1">
                    <a:lumMod val="50000"/>
                  </a:schemeClr>
                </a:solidFill>
                <a:latin typeface="Lucida Sans Unicode"/>
                <a:ea typeface="微软雅黑" pitchFamily="34" charset="-122"/>
                <a:cs typeface="Lucida Sans Unicode"/>
              </a:rPr>
              <a:t>return</a:t>
            </a:r>
            <a:r>
              <a:rPr lang="zh-CN" altLang="zh-CN" sz="2400" dirty="0">
                <a:solidFill>
                  <a:schemeClr val="bg1">
                    <a:lumMod val="50000"/>
                  </a:schemeClr>
                </a:solidFill>
                <a:latin typeface="Lucida Sans Unicode"/>
                <a:ea typeface="微软雅黑" pitchFamily="34" charset="-122"/>
                <a:cs typeface="Lucida Sans Unicode"/>
              </a:rPr>
              <a:t>语句影响。也就是说不论程序是发生异常还是使用</a:t>
            </a:r>
            <a:r>
              <a:rPr lang="en-US" altLang="zh-CN" sz="2400" dirty="0">
                <a:solidFill>
                  <a:schemeClr val="bg1">
                    <a:lumMod val="50000"/>
                  </a:schemeClr>
                </a:solidFill>
                <a:latin typeface="Lucida Sans Unicode"/>
                <a:ea typeface="微软雅黑" pitchFamily="34" charset="-122"/>
                <a:cs typeface="Lucida Sans Unicode"/>
              </a:rPr>
              <a:t>return</a:t>
            </a:r>
            <a:r>
              <a:rPr lang="zh-CN" altLang="zh-CN" sz="2400" dirty="0">
                <a:solidFill>
                  <a:schemeClr val="bg1">
                    <a:lumMod val="50000"/>
                  </a:schemeClr>
                </a:solidFill>
                <a:latin typeface="Lucida Sans Unicode"/>
                <a:ea typeface="微软雅黑" pitchFamily="34" charset="-122"/>
                <a:cs typeface="Lucida Sans Unicode"/>
              </a:rPr>
              <a:t>语句结束，</a:t>
            </a:r>
            <a:r>
              <a:rPr lang="en-US" altLang="zh-CN" sz="2400" dirty="0">
                <a:solidFill>
                  <a:schemeClr val="bg1">
                    <a:lumMod val="50000"/>
                  </a:schemeClr>
                </a:solidFill>
                <a:latin typeface="Lucida Sans Unicode"/>
                <a:ea typeface="微软雅黑" pitchFamily="34" charset="-122"/>
                <a:cs typeface="Lucida Sans Unicode"/>
              </a:rPr>
              <a:t>finally</a:t>
            </a:r>
            <a:r>
              <a:rPr lang="zh-CN" altLang="zh-CN" sz="2400" dirty="0">
                <a:solidFill>
                  <a:schemeClr val="bg1">
                    <a:lumMod val="50000"/>
                  </a:schemeClr>
                </a:solidFill>
                <a:latin typeface="Lucida Sans Unicode"/>
                <a:ea typeface="微软雅黑" pitchFamily="34" charset="-122"/>
                <a:cs typeface="Lucida Sans Unicode"/>
              </a:rPr>
              <a:t>中的语句都会执行。因此，在程序设计时，通常会使用</a:t>
            </a:r>
            <a:r>
              <a:rPr lang="en-US" altLang="zh-CN" sz="2400" dirty="0">
                <a:solidFill>
                  <a:schemeClr val="bg1">
                    <a:lumMod val="50000"/>
                  </a:schemeClr>
                </a:solidFill>
                <a:latin typeface="Lucida Sans Unicode"/>
                <a:ea typeface="微软雅黑" pitchFamily="34" charset="-122"/>
                <a:cs typeface="Lucida Sans Unicode"/>
              </a:rPr>
              <a:t>finally</a:t>
            </a:r>
            <a:r>
              <a:rPr lang="zh-CN" altLang="zh-CN" sz="2400" dirty="0">
                <a:solidFill>
                  <a:schemeClr val="bg1">
                    <a:lumMod val="50000"/>
                  </a:schemeClr>
                </a:solidFill>
                <a:latin typeface="Lucida Sans Unicode"/>
                <a:ea typeface="微软雅黑" pitchFamily="34" charset="-122"/>
                <a:cs typeface="Lucida Sans Unicode"/>
              </a:rPr>
              <a:t>代码块处理完成必须做的事情，如释放系统资源。</a:t>
            </a: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6889284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4.7.2 try…catch</a:t>
            </a:r>
            <a:r>
              <a:rPr lang="zh-CN" altLang="zh-CN" sz="3200" b="1" dirty="0">
                <a:solidFill>
                  <a:srgbClr val="1353A2"/>
                </a:solidFill>
                <a:latin typeface="微软雅黑" pitchFamily="34" charset="-122"/>
                <a:ea typeface="微软雅黑" pitchFamily="34" charset="-122"/>
              </a:rPr>
              <a:t>和</a:t>
            </a:r>
            <a:r>
              <a:rPr lang="en-US" altLang="zh-CN" sz="3200" b="1" dirty="0">
                <a:solidFill>
                  <a:srgbClr val="1353A2"/>
                </a:solidFill>
                <a:latin typeface="微软雅黑" pitchFamily="34" charset="-122"/>
                <a:ea typeface="微软雅黑" pitchFamily="34" charset="-122"/>
              </a:rPr>
              <a:t>finally</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516880" y="1909426"/>
            <a:ext cx="5953760" cy="3027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finally</a:t>
            </a:r>
            <a:r>
              <a:rPr lang="zh-CN" altLang="zh-CN" sz="2400" dirty="0">
                <a:solidFill>
                  <a:schemeClr val="bg1">
                    <a:lumMod val="50000"/>
                  </a:schemeClr>
                </a:solidFill>
                <a:latin typeface="Lucida Sans Unicode"/>
                <a:ea typeface="微软雅黑" pitchFamily="34" charset="-122"/>
                <a:cs typeface="Lucida Sans Unicode"/>
              </a:rPr>
              <a:t>中的代码块在一种情况下是不会执行的，那就是在</a:t>
            </a:r>
            <a:r>
              <a:rPr lang="en-US" altLang="zh-CN" sz="2400" dirty="0">
                <a:solidFill>
                  <a:schemeClr val="bg1">
                    <a:lumMod val="50000"/>
                  </a:schemeClr>
                </a:solidFill>
                <a:latin typeface="Lucida Sans Unicode"/>
                <a:ea typeface="微软雅黑" pitchFamily="34" charset="-122"/>
                <a:cs typeface="Lucida Sans Unicode"/>
              </a:rPr>
              <a:t>try...catch</a:t>
            </a:r>
            <a:r>
              <a:rPr lang="zh-CN" altLang="zh-CN" sz="2400" dirty="0">
                <a:solidFill>
                  <a:schemeClr val="bg1">
                    <a:lumMod val="50000"/>
                  </a:schemeClr>
                </a:solidFill>
                <a:latin typeface="Lucida Sans Unicode"/>
                <a:ea typeface="微软雅黑" pitchFamily="34" charset="-122"/>
                <a:cs typeface="Lucida Sans Unicode"/>
              </a:rPr>
              <a:t>中执行了</a:t>
            </a:r>
            <a:r>
              <a:rPr lang="en-US" altLang="zh-CN" sz="2400" dirty="0" err="1">
                <a:solidFill>
                  <a:schemeClr val="bg1">
                    <a:lumMod val="50000"/>
                  </a:schemeClr>
                </a:solidFill>
                <a:latin typeface="Lucida Sans Unicode"/>
                <a:ea typeface="微软雅黑" pitchFamily="34" charset="-122"/>
                <a:cs typeface="Lucida Sans Unicode"/>
              </a:rPr>
              <a:t>System.exit</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语句。</a:t>
            </a:r>
            <a:r>
              <a:rPr lang="en-US" altLang="zh-CN" sz="2400" dirty="0" err="1">
                <a:solidFill>
                  <a:schemeClr val="bg1">
                    <a:lumMod val="50000"/>
                  </a:schemeClr>
                </a:solidFill>
                <a:latin typeface="Lucida Sans Unicode"/>
                <a:ea typeface="微软雅黑" pitchFamily="34" charset="-122"/>
                <a:cs typeface="Lucida Sans Unicode"/>
              </a:rPr>
              <a:t>System.exit</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表示退出当前的</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虚拟机，</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虚拟机停止了，任何代码都不能再执行了。</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组合 5"/>
          <p:cNvGrpSpPr/>
          <p:nvPr/>
        </p:nvGrpSpPr>
        <p:grpSpPr>
          <a:xfrm>
            <a:off x="2059939" y="1584901"/>
            <a:ext cx="2834640" cy="3676730"/>
            <a:chOff x="2311398" y="1676344"/>
            <a:chExt cx="2834640" cy="3676730"/>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67634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786318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4.7.3 throws</a:t>
            </a:r>
            <a:r>
              <a:rPr lang="zh-CN" altLang="zh-CN" sz="3200" b="1" dirty="0">
                <a:solidFill>
                  <a:srgbClr val="1353A2"/>
                </a:solidFill>
                <a:latin typeface="微软雅黑" pitchFamily="34" charset="-122"/>
                <a:ea typeface="微软雅黑" pitchFamily="34" charset="-122"/>
              </a:rPr>
              <a:t>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899920" y="1462386"/>
            <a:ext cx="5760720" cy="441009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在实际开发中，大部分情况下我们会调用别人编写方法，并不知道别人编写的方法是否会发生异常。针对这种情况，</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允许在方法的后面使用</a:t>
            </a:r>
            <a:r>
              <a:rPr lang="en-US" altLang="zh-CN" sz="2400" dirty="0">
                <a:solidFill>
                  <a:schemeClr val="bg1">
                    <a:lumMod val="50000"/>
                  </a:schemeClr>
                </a:solidFill>
                <a:latin typeface="Lucida Sans Unicode"/>
                <a:ea typeface="微软雅黑" pitchFamily="34" charset="-122"/>
                <a:cs typeface="Lucida Sans Unicode"/>
              </a:rPr>
              <a:t>throws</a:t>
            </a:r>
            <a:r>
              <a:rPr lang="zh-CN" altLang="zh-CN" sz="2400" dirty="0">
                <a:solidFill>
                  <a:schemeClr val="bg1">
                    <a:lumMod val="50000"/>
                  </a:schemeClr>
                </a:solidFill>
                <a:latin typeface="Lucida Sans Unicode"/>
                <a:ea typeface="微软雅黑" pitchFamily="34" charset="-122"/>
                <a:cs typeface="Lucida Sans Unicode"/>
              </a:rPr>
              <a:t>关键字对外声明该方法有可能发生的异常，这样调用者在调用方法时，就明确地知道该方法有异常，并且必须在程序中对异常进行处理，否则编译无法通过。</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2458" y="1763871"/>
            <a:ext cx="2674937" cy="366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691821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4.7.3 throws</a:t>
            </a:r>
            <a:r>
              <a:rPr lang="zh-CN" altLang="zh-CN" sz="3200" b="1" dirty="0">
                <a:solidFill>
                  <a:srgbClr val="1353A2"/>
                </a:solidFill>
                <a:latin typeface="微软雅黑" pitchFamily="34" charset="-122"/>
                <a:ea typeface="微软雅黑" pitchFamily="34" charset="-122"/>
              </a:rPr>
              <a:t>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59840" y="1635106"/>
            <a:ext cx="10474960" cy="351601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throws</a:t>
            </a:r>
            <a:r>
              <a:rPr lang="zh-CN" altLang="zh-CN" sz="2400" dirty="0">
                <a:solidFill>
                  <a:schemeClr val="bg1">
                    <a:lumMod val="50000"/>
                  </a:schemeClr>
                </a:solidFill>
                <a:latin typeface="Lucida Sans Unicode"/>
                <a:ea typeface="微软雅黑" pitchFamily="34" charset="-122"/>
                <a:cs typeface="Lucida Sans Unicode"/>
              </a:rPr>
              <a:t>关键字声明抛出异常的语法格式如下：</a:t>
            </a:r>
          </a:p>
          <a:p>
            <a:pPr marL="0" indent="0" eaLnBrk="1" hangingPunct="1">
              <a:lnSpc>
                <a:spcPct val="150000"/>
              </a:lnSpc>
              <a:spcBef>
                <a:spcPct val="0"/>
              </a:spcBef>
              <a:buNone/>
              <a:defRPr/>
            </a:pPr>
            <a:r>
              <a:rPr lang="zh-CN" altLang="zh-CN" sz="2400" dirty="0">
                <a:solidFill>
                  <a:srgbClr val="FF0000"/>
                </a:solidFill>
                <a:latin typeface="Lucida Sans Unicode"/>
                <a:ea typeface="微软雅黑" pitchFamily="34" charset="-122"/>
                <a:cs typeface="Lucida Sans Unicode"/>
              </a:rPr>
              <a:t>修饰符 返回值类型 方法名</a:t>
            </a:r>
            <a:r>
              <a:rPr lang="en-US" altLang="zh-CN" sz="2400" dirty="0">
                <a:solidFill>
                  <a:srgbClr val="FF0000"/>
                </a:solidFill>
                <a:latin typeface="Lucida Sans Unicode"/>
                <a:ea typeface="微软雅黑" pitchFamily="34" charset="-122"/>
                <a:cs typeface="Lucida Sans Unicode"/>
              </a:rPr>
              <a:t>(</a:t>
            </a:r>
            <a:r>
              <a:rPr lang="zh-CN" altLang="zh-CN" sz="2400" dirty="0">
                <a:solidFill>
                  <a:srgbClr val="FF0000"/>
                </a:solidFill>
                <a:latin typeface="Lucida Sans Unicode"/>
                <a:ea typeface="微软雅黑" pitchFamily="34" charset="-122"/>
                <a:cs typeface="Lucida Sans Unicode"/>
              </a:rPr>
              <a:t>参数</a:t>
            </a:r>
            <a:r>
              <a:rPr lang="en-US" altLang="zh-CN" sz="2400" dirty="0">
                <a:solidFill>
                  <a:srgbClr val="FF0000"/>
                </a:solidFill>
                <a:latin typeface="Lucida Sans Unicode"/>
                <a:ea typeface="微软雅黑" pitchFamily="34" charset="-122"/>
                <a:cs typeface="Lucida Sans Unicode"/>
              </a:rPr>
              <a:t>1</a:t>
            </a:r>
            <a:r>
              <a:rPr lang="zh-CN" altLang="zh-CN" sz="2400" dirty="0">
                <a:solidFill>
                  <a:srgbClr val="FF0000"/>
                </a:solidFill>
                <a:latin typeface="Lucida Sans Unicode"/>
                <a:ea typeface="微软雅黑" pitchFamily="34" charset="-122"/>
                <a:cs typeface="Lucida Sans Unicode"/>
              </a:rPr>
              <a:t>，参数</a:t>
            </a:r>
            <a:r>
              <a:rPr lang="en-US" altLang="zh-CN" sz="2400" dirty="0">
                <a:solidFill>
                  <a:srgbClr val="FF0000"/>
                </a:solidFill>
                <a:latin typeface="Lucida Sans Unicode"/>
                <a:ea typeface="微软雅黑" pitchFamily="34" charset="-122"/>
                <a:cs typeface="Lucida Sans Unicode"/>
              </a:rPr>
              <a:t>2.....)throws </a:t>
            </a:r>
            <a:r>
              <a:rPr lang="zh-CN" altLang="zh-CN" sz="2400" dirty="0">
                <a:solidFill>
                  <a:srgbClr val="FF0000"/>
                </a:solidFill>
                <a:latin typeface="Lucida Sans Unicode"/>
                <a:ea typeface="微软雅黑" pitchFamily="34" charset="-122"/>
                <a:cs typeface="Lucida Sans Unicode"/>
              </a:rPr>
              <a:t>异常类</a:t>
            </a:r>
            <a:r>
              <a:rPr lang="en-US" altLang="zh-CN" sz="2400" dirty="0">
                <a:solidFill>
                  <a:srgbClr val="FF0000"/>
                </a:solidFill>
                <a:latin typeface="Lucida Sans Unicode"/>
                <a:ea typeface="微软雅黑" pitchFamily="34" charset="-122"/>
                <a:cs typeface="Lucida Sans Unicode"/>
              </a:rPr>
              <a:t>1, </a:t>
            </a:r>
            <a:r>
              <a:rPr lang="zh-CN" altLang="zh-CN" sz="2400" dirty="0">
                <a:solidFill>
                  <a:srgbClr val="FF0000"/>
                </a:solidFill>
                <a:latin typeface="Lucida Sans Unicode"/>
                <a:ea typeface="微软雅黑" pitchFamily="34" charset="-122"/>
                <a:cs typeface="Lucida Sans Unicode"/>
              </a:rPr>
              <a:t>异常类</a:t>
            </a:r>
            <a:r>
              <a:rPr lang="en-US" altLang="zh-CN" sz="2400" dirty="0">
                <a:solidFill>
                  <a:srgbClr val="FF0000"/>
                </a:solidFill>
                <a:latin typeface="Lucida Sans Unicode"/>
                <a:ea typeface="微软雅黑" pitchFamily="34" charset="-122"/>
                <a:cs typeface="Lucida Sans Unicode"/>
              </a:rPr>
              <a:t>2.....{</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        //</a:t>
            </a:r>
            <a:r>
              <a:rPr lang="zh-CN" altLang="zh-CN" sz="2400" dirty="0">
                <a:solidFill>
                  <a:srgbClr val="FF0000"/>
                </a:solidFill>
                <a:latin typeface="Lucida Sans Unicode"/>
                <a:ea typeface="微软雅黑" pitchFamily="34" charset="-122"/>
                <a:cs typeface="Lucida Sans Unicode"/>
              </a:rPr>
              <a:t>方法体</a:t>
            </a: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a:t>
            </a:r>
            <a:endParaRPr lang="zh-CN" altLang="zh-CN" sz="2400" dirty="0">
              <a:solidFill>
                <a:srgbClr val="FF000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从上述语法格式中可以看出，</a:t>
            </a:r>
            <a:r>
              <a:rPr lang="en-US" altLang="zh-CN" sz="2400" dirty="0">
                <a:solidFill>
                  <a:schemeClr val="bg1">
                    <a:lumMod val="50000"/>
                  </a:schemeClr>
                </a:solidFill>
                <a:latin typeface="Lucida Sans Unicode"/>
                <a:ea typeface="微软雅黑" pitchFamily="34" charset="-122"/>
                <a:cs typeface="Lucida Sans Unicode"/>
              </a:rPr>
              <a:t>throws</a:t>
            </a:r>
            <a:r>
              <a:rPr lang="zh-CN" altLang="zh-CN" sz="2400" dirty="0">
                <a:solidFill>
                  <a:schemeClr val="bg1">
                    <a:lumMod val="50000"/>
                  </a:schemeClr>
                </a:solidFill>
                <a:latin typeface="Lucida Sans Unicode"/>
                <a:ea typeface="微软雅黑" pitchFamily="34" charset="-122"/>
                <a:cs typeface="Lucida Sans Unicode"/>
              </a:rPr>
              <a:t>关键字需要写在方法声明的后面，</a:t>
            </a:r>
            <a:r>
              <a:rPr lang="en-US" altLang="zh-CN" sz="2400" dirty="0">
                <a:solidFill>
                  <a:schemeClr val="bg1">
                    <a:lumMod val="50000"/>
                  </a:schemeClr>
                </a:solidFill>
                <a:latin typeface="Lucida Sans Unicode"/>
                <a:ea typeface="微软雅黑" pitchFamily="34" charset="-122"/>
                <a:cs typeface="Lucida Sans Unicode"/>
              </a:rPr>
              <a:t>throws</a:t>
            </a:r>
            <a:r>
              <a:rPr lang="zh-CN" altLang="zh-CN" sz="2400" dirty="0">
                <a:solidFill>
                  <a:schemeClr val="bg1">
                    <a:lumMod val="50000"/>
                  </a:schemeClr>
                </a:solidFill>
                <a:latin typeface="Lucida Sans Unicode"/>
                <a:ea typeface="微软雅黑" pitchFamily="34" charset="-122"/>
                <a:cs typeface="Lucida Sans Unicode"/>
              </a:rPr>
              <a:t>后面需要声明方法中发生异常的类型。</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18320467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4.7.3 throws</a:t>
            </a:r>
            <a:r>
              <a:rPr lang="zh-CN" altLang="zh-CN" sz="3200" b="1" dirty="0">
                <a:solidFill>
                  <a:srgbClr val="1353A2"/>
                </a:solidFill>
                <a:latin typeface="微软雅黑" pitchFamily="34" charset="-122"/>
                <a:ea typeface="微软雅黑" pitchFamily="34" charset="-122"/>
              </a:rPr>
              <a:t>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59840" y="1309986"/>
            <a:ext cx="10474960" cy="76265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接下来通过一个案例演示</a:t>
            </a:r>
            <a:r>
              <a:rPr lang="en-US" altLang="zh-CN" sz="2400" dirty="0">
                <a:solidFill>
                  <a:schemeClr val="bg1">
                    <a:lumMod val="50000"/>
                  </a:schemeClr>
                </a:solidFill>
                <a:latin typeface="Lucida Sans Unicode"/>
                <a:ea typeface="微软雅黑" pitchFamily="34" charset="-122"/>
                <a:cs typeface="Lucida Sans Unicode"/>
              </a:rPr>
              <a:t>throws</a:t>
            </a:r>
            <a:r>
              <a:rPr lang="zh-CN" altLang="en-US" sz="2400" dirty="0">
                <a:solidFill>
                  <a:schemeClr val="bg1">
                    <a:lumMod val="50000"/>
                  </a:schemeClr>
                </a:solidFill>
                <a:latin typeface="Lucida Sans Unicode"/>
                <a:ea typeface="微软雅黑" pitchFamily="34" charset="-122"/>
                <a:cs typeface="Lucida Sans Unicode"/>
              </a:rPr>
              <a:t>关键字的用法。</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1910080" y="2026591"/>
            <a:ext cx="9164320" cy="4079567"/>
            <a:chOff x="1727200" y="2026591"/>
            <a:chExt cx="9164320" cy="4079567"/>
          </a:xfrm>
        </p:grpSpPr>
        <p:pic>
          <p:nvPicPr>
            <p:cNvPr id="38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2026591"/>
              <a:ext cx="9164320" cy="4079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179320" y="2026591"/>
              <a:ext cx="8625840" cy="40795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Example27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result = divide(4, 2);    //</a:t>
              </a:r>
              <a:r>
                <a:rPr lang="zh-CN" altLang="zh-CN" sz="1600" dirty="0">
                  <a:solidFill>
                    <a:schemeClr val="bg1">
                      <a:lumMod val="50000"/>
                    </a:schemeClr>
                  </a:solidFill>
                  <a:latin typeface="Lucida Sans Unicode"/>
                  <a:ea typeface="微软雅黑" pitchFamily="34" charset="-122"/>
                  <a:cs typeface="Lucida Sans Unicode"/>
                </a:rPr>
                <a:t>调用</a:t>
              </a:r>
              <a:r>
                <a:rPr lang="en-US" altLang="zh-CN" sz="1600" dirty="0">
                  <a:solidFill>
                    <a:schemeClr val="bg1">
                      <a:lumMod val="50000"/>
                    </a:schemeClr>
                  </a:solidFill>
                  <a:latin typeface="Lucida Sans Unicode"/>
                  <a:ea typeface="微软雅黑" pitchFamily="34" charset="-122"/>
                  <a:cs typeface="Lucida Sans Unicode"/>
                </a:rPr>
                <a:t>divide()</a:t>
              </a:r>
              <a:r>
                <a:rPr lang="zh-CN" altLang="zh-CN" sz="1600" dirty="0">
                  <a:solidFill>
                    <a:schemeClr val="bg1">
                      <a:lumMod val="50000"/>
                    </a:schemeClr>
                  </a:solidFill>
                  <a:latin typeface="Lucida Sans Unicode"/>
                  <a:ea typeface="微软雅黑" pitchFamily="34" charset="-122"/>
                  <a:cs typeface="Lucida Sans Unicode"/>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(result);</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a:t>
              </a:r>
              <a:r>
                <a:rPr lang="zh-CN" altLang="zh-CN" sz="1600" dirty="0">
                  <a:solidFill>
                    <a:schemeClr val="bg1">
                      <a:lumMod val="50000"/>
                    </a:schemeClr>
                  </a:solidFill>
                  <a:latin typeface="Lucida Sans Unicode"/>
                  <a:ea typeface="微软雅黑" pitchFamily="34" charset="-122"/>
                  <a:cs typeface="Lucida Sans Unicode"/>
                </a:rPr>
                <a:t>下面的方法实现了两个整数相除，并使用</a:t>
              </a:r>
              <a:r>
                <a:rPr lang="en-US" altLang="zh-CN" sz="1600" dirty="0">
                  <a:solidFill>
                    <a:schemeClr val="bg1">
                      <a:lumMod val="50000"/>
                    </a:schemeClr>
                  </a:solidFill>
                  <a:latin typeface="Lucida Sans Unicode"/>
                  <a:ea typeface="微软雅黑" pitchFamily="34" charset="-122"/>
                  <a:cs typeface="Lucida Sans Unicode"/>
                </a:rPr>
                <a:t>throws</a:t>
              </a:r>
              <a:r>
                <a:rPr lang="zh-CN" altLang="zh-CN" sz="1600" dirty="0">
                  <a:solidFill>
                    <a:schemeClr val="bg1">
                      <a:lumMod val="50000"/>
                    </a:schemeClr>
                  </a:solidFill>
                  <a:latin typeface="Lucida Sans Unicode"/>
                  <a:ea typeface="微软雅黑" pitchFamily="34" charset="-122"/>
                  <a:cs typeface="Lucida Sans Unicode"/>
                </a:rPr>
                <a:t>关键字声明抛出异常</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public static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divide(</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y) throws Exception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result = x / y;           //</a:t>
              </a:r>
              <a:r>
                <a:rPr lang="zh-CN" altLang="zh-CN" sz="1600" dirty="0">
                  <a:solidFill>
                    <a:schemeClr val="bg1">
                      <a:lumMod val="50000"/>
                    </a:schemeClr>
                  </a:solidFill>
                  <a:latin typeface="Lucida Sans Unicode"/>
                  <a:ea typeface="微软雅黑" pitchFamily="34" charset="-122"/>
                  <a:cs typeface="Lucida Sans Unicode"/>
                </a:rPr>
                <a:t>定义一个变量</a:t>
              </a:r>
              <a:r>
                <a:rPr lang="en-US" altLang="zh-CN" sz="1600" dirty="0">
                  <a:solidFill>
                    <a:schemeClr val="bg1">
                      <a:lumMod val="50000"/>
                    </a:schemeClr>
                  </a:solidFill>
                  <a:latin typeface="Lucida Sans Unicode"/>
                  <a:ea typeface="微软雅黑" pitchFamily="34" charset="-122"/>
                  <a:cs typeface="Lucida Sans Unicode"/>
                </a:rPr>
                <a:t>result</a:t>
              </a:r>
              <a:r>
                <a:rPr lang="zh-CN" altLang="zh-CN" sz="1600" dirty="0">
                  <a:solidFill>
                    <a:schemeClr val="bg1">
                      <a:lumMod val="50000"/>
                    </a:schemeClr>
                  </a:solidFill>
                  <a:latin typeface="Lucida Sans Unicode"/>
                  <a:ea typeface="微软雅黑" pitchFamily="34" charset="-122"/>
                  <a:cs typeface="Lucida Sans Unicode"/>
                </a:rPr>
                <a:t>记录两个数相除的结果</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return result;                 //</a:t>
              </a:r>
              <a:r>
                <a:rPr lang="zh-CN" altLang="zh-CN" sz="1600" dirty="0">
                  <a:solidFill>
                    <a:schemeClr val="bg1">
                      <a:lumMod val="50000"/>
                    </a:schemeClr>
                  </a:solidFill>
                  <a:latin typeface="Lucida Sans Unicode"/>
                  <a:ea typeface="微软雅黑" pitchFamily="34" charset="-122"/>
                  <a:cs typeface="Lucida Sans Unicode"/>
                </a:rPr>
                <a:t>将结果返回</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32839618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4.7.3 throws</a:t>
            </a:r>
            <a:r>
              <a:rPr lang="zh-CN" altLang="zh-CN" sz="3200" b="1" dirty="0">
                <a:solidFill>
                  <a:srgbClr val="1353A2"/>
                </a:solidFill>
                <a:latin typeface="微软雅黑" pitchFamily="34" charset="-122"/>
                <a:ea typeface="微软雅黑" pitchFamily="34" charset="-122"/>
              </a:rPr>
              <a:t>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59840" y="1309986"/>
            <a:ext cx="10474960" cy="76265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编译程序，编译器报错，如下图。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a:blip r:embed="rId4"/>
          <a:stretch>
            <a:fillRect/>
          </a:stretch>
        </p:blipFill>
        <p:spPr>
          <a:xfrm>
            <a:off x="2042160" y="2513330"/>
            <a:ext cx="8910319" cy="2678430"/>
          </a:xfrm>
          <a:prstGeom prst="rect">
            <a:avLst/>
          </a:prstGeom>
        </p:spPr>
      </p:pic>
    </p:spTree>
    <p:custDataLst>
      <p:tags r:id="rId1"/>
    </p:custDataLst>
    <p:extLst>
      <p:ext uri="{BB962C8B-B14F-4D97-AF65-F5344CB8AC3E}">
        <p14:creationId xmlns:p14="http://schemas.microsoft.com/office/powerpoint/2010/main" val="4456319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45920" y="1828800"/>
            <a:ext cx="9743440" cy="3078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a:t>
            </a:r>
            <a:r>
              <a:rPr lang="en-US" altLang="zh-CN" sz="2400" dirty="0">
                <a:solidFill>
                  <a:srgbClr val="FF0000"/>
                </a:solidFill>
                <a:latin typeface="微软雅黑" pitchFamily="34" charset="-122"/>
                <a:ea typeface="微软雅黑" pitchFamily="34" charset="-122"/>
                <a:cs typeface="Times New Roman" pitchFamily="18" charset="0"/>
              </a:rPr>
              <a:t>4</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中，子类和父类是一种相对概念，一个类可以是某个类的父类，也可以是另一个类的子类。例如，在第（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3</a:t>
            </a:r>
            <a:r>
              <a:rPr lang="zh-CN" altLang="zh-CN" sz="2400" dirty="0">
                <a:solidFill>
                  <a:schemeClr val="bg1">
                    <a:lumMod val="50000"/>
                  </a:schemeClr>
                </a:solidFill>
                <a:latin typeface="微软雅黑" pitchFamily="34" charset="-122"/>
                <a:ea typeface="微软雅黑" pitchFamily="34" charset="-122"/>
                <a:cs typeface="Times New Roman" pitchFamily="18" charset="0"/>
              </a:rPr>
              <a:t>）种情况中，</a:t>
            </a:r>
            <a:r>
              <a:rPr lang="en-US" altLang="zh-CN" sz="2400" dirty="0">
                <a:solidFill>
                  <a:schemeClr val="bg1">
                    <a:lumMod val="50000"/>
                  </a:schemeClr>
                </a:solidFill>
                <a:latin typeface="微软雅黑" pitchFamily="34" charset="-122"/>
                <a:ea typeface="微软雅黑" pitchFamily="34" charset="-122"/>
                <a:cs typeface="Times New Roman" pitchFamily="18" charset="0"/>
              </a:rPr>
              <a:t>B</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类的子类，同时又是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C</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类的父类。</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在继承中，子类不能直接访问父类中的私有成员，子类可以调用父类的非私有方法，但是不能调用父类的私有成员。</a:t>
            </a:r>
          </a:p>
        </p:txBody>
      </p:sp>
    </p:spTree>
    <p:custDataLst>
      <p:tags r:id="rId1"/>
    </p:custDataLst>
    <p:extLst>
      <p:ext uri="{BB962C8B-B14F-4D97-AF65-F5344CB8AC3E}">
        <p14:creationId xmlns:p14="http://schemas.microsoft.com/office/powerpoint/2010/main" val="214603349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4.7.3 throws</a:t>
            </a:r>
            <a:r>
              <a:rPr lang="zh-CN" altLang="zh-CN" sz="3200" b="1" dirty="0">
                <a:solidFill>
                  <a:srgbClr val="1353A2"/>
                </a:solidFill>
                <a:latin typeface="微软雅黑" pitchFamily="34" charset="-122"/>
                <a:ea typeface="微软雅黑" pitchFamily="34" charset="-122"/>
              </a:rPr>
              <a:t>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859280" y="2031346"/>
            <a:ext cx="8818880" cy="253049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在上述代码中，</a:t>
            </a:r>
            <a:r>
              <a:rPr lang="zh-CN" altLang="zh-CN" sz="2400" dirty="0">
                <a:solidFill>
                  <a:schemeClr val="bg1">
                    <a:lumMod val="50000"/>
                  </a:schemeClr>
                </a:solidFill>
                <a:latin typeface="Lucida Sans Unicode"/>
                <a:ea typeface="微软雅黑" pitchFamily="34" charset="-122"/>
                <a:cs typeface="Lucida Sans Unicode"/>
              </a:rPr>
              <a:t>第</a:t>
            </a:r>
            <a:r>
              <a:rPr lang="en-US" altLang="zh-CN" sz="2400" dirty="0">
                <a:solidFill>
                  <a:schemeClr val="bg1">
                    <a:lumMod val="50000"/>
                  </a:schemeClr>
                </a:solidFill>
                <a:latin typeface="Lucida Sans Unicode"/>
                <a:ea typeface="微软雅黑" pitchFamily="34" charset="-122"/>
                <a:cs typeface="Lucida Sans Unicode"/>
              </a:rPr>
              <a:t>3</a:t>
            </a:r>
            <a:r>
              <a:rPr lang="zh-CN" altLang="zh-CN" sz="2400" dirty="0">
                <a:solidFill>
                  <a:schemeClr val="bg1">
                    <a:lumMod val="50000"/>
                  </a:schemeClr>
                </a:solidFill>
                <a:latin typeface="Lucida Sans Unicode"/>
                <a:ea typeface="微软雅黑" pitchFamily="34" charset="-122"/>
                <a:cs typeface="Lucida Sans Unicode"/>
              </a:rPr>
              <a:t>行代码调用</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方法时传入的第二个参数为</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，程序在运行时不会发生被</a:t>
            </a:r>
            <a:r>
              <a:rPr lang="en-US" altLang="zh-CN" sz="2400" dirty="0">
                <a:solidFill>
                  <a:schemeClr val="bg1">
                    <a:lumMod val="50000"/>
                  </a:schemeClr>
                </a:solidFill>
                <a:latin typeface="Lucida Sans Unicode"/>
                <a:ea typeface="微软雅黑" pitchFamily="34" charset="-122"/>
                <a:cs typeface="Lucida Sans Unicode"/>
              </a:rPr>
              <a:t>0</a:t>
            </a:r>
            <a:r>
              <a:rPr lang="zh-CN" altLang="zh-CN" sz="2400" dirty="0">
                <a:solidFill>
                  <a:schemeClr val="bg1">
                    <a:lumMod val="50000"/>
                  </a:schemeClr>
                </a:solidFill>
                <a:latin typeface="Lucida Sans Unicode"/>
                <a:ea typeface="微软雅黑" pitchFamily="34" charset="-122"/>
                <a:cs typeface="Lucida Sans Unicode"/>
              </a:rPr>
              <a:t>除的异常，但是由于定义</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方法时声明了抛出异常，调用者在调用</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方法时就必须进行处理，否则就会发生编译错误。</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2875608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4.7.3 throws</a:t>
            </a:r>
            <a:r>
              <a:rPr lang="zh-CN" altLang="zh-CN" sz="3200" b="1" dirty="0">
                <a:solidFill>
                  <a:srgbClr val="1353A2"/>
                </a:solidFill>
                <a:latin typeface="微软雅黑" pitchFamily="34" charset="-122"/>
                <a:ea typeface="微软雅黑" pitchFamily="34" charset="-122"/>
              </a:rPr>
              <a:t>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117600" y="1330960"/>
            <a:ext cx="10302240" cy="792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接下来修改上述程序，</a:t>
            </a: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处理</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方法抛出的异常</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2270760" y="2037080"/>
            <a:ext cx="8412479" cy="3911600"/>
            <a:chOff x="1991360" y="2032000"/>
            <a:chExt cx="8412479" cy="3911600"/>
          </a:xfrm>
        </p:grpSpPr>
        <p:pic>
          <p:nvPicPr>
            <p:cNvPr id="39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360" y="2032000"/>
              <a:ext cx="8412479" cy="391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540000" y="2153920"/>
              <a:ext cx="7670800" cy="3789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Example28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a:t>
              </a:r>
              <a:r>
                <a:rPr lang="zh-CN" altLang="zh-CN" sz="1600" dirty="0">
                  <a:solidFill>
                    <a:schemeClr val="bg1">
                      <a:lumMod val="50000"/>
                    </a:schemeClr>
                  </a:solidFill>
                  <a:latin typeface="Lucida Sans Unicode"/>
                  <a:ea typeface="微软雅黑" pitchFamily="34" charset="-122"/>
                  <a:cs typeface="Lucida Sans Unicode"/>
                </a:rPr>
                <a:t>下面的代码定义了一个</a:t>
              </a:r>
              <a:r>
                <a:rPr lang="en-US" altLang="zh-CN" sz="1600" dirty="0">
                  <a:solidFill>
                    <a:schemeClr val="bg1">
                      <a:lumMod val="50000"/>
                    </a:schemeClr>
                  </a:solidFill>
                  <a:latin typeface="Lucida Sans Unicode"/>
                  <a:ea typeface="微软雅黑" pitchFamily="34" charset="-122"/>
                  <a:cs typeface="Lucida Sans Unicode"/>
                </a:rPr>
                <a:t>try</a:t>
              </a:r>
              <a:r>
                <a:rPr lang="zh-CN" altLang="zh-CN" sz="1600" dirty="0">
                  <a:solidFill>
                    <a:schemeClr val="bg1">
                      <a:lumMod val="50000"/>
                    </a:schemeClr>
                  </a:solidFill>
                  <a:latin typeface="Lucida Sans Unicode"/>
                  <a:ea typeface="微软雅黑" pitchFamily="34" charset="-122"/>
                  <a:cs typeface="Lucida Sans Unicode"/>
                </a:rPr>
                <a:t>…</a:t>
              </a:r>
              <a:r>
                <a:rPr lang="en-US" altLang="zh-CN" sz="1600" dirty="0">
                  <a:solidFill>
                    <a:schemeClr val="bg1">
                      <a:lumMod val="50000"/>
                    </a:schemeClr>
                  </a:solidFill>
                  <a:latin typeface="Lucida Sans Unicode"/>
                  <a:ea typeface="微软雅黑" pitchFamily="34" charset="-122"/>
                  <a:cs typeface="Lucida Sans Unicode"/>
                </a:rPr>
                <a:t>catch</a:t>
              </a:r>
              <a:r>
                <a:rPr lang="zh-CN" altLang="zh-CN" sz="1600" dirty="0">
                  <a:solidFill>
                    <a:schemeClr val="bg1">
                      <a:lumMod val="50000"/>
                    </a:schemeClr>
                  </a:solidFill>
                  <a:latin typeface="Lucida Sans Unicode"/>
                  <a:ea typeface="微软雅黑" pitchFamily="34" charset="-122"/>
                  <a:cs typeface="Lucida Sans Unicode"/>
                </a:rPr>
                <a:t>语句用于捕获异常</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try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result = divide(4, 2);   //</a:t>
              </a:r>
              <a:r>
                <a:rPr lang="zh-CN" altLang="zh-CN" sz="1600" dirty="0">
                  <a:solidFill>
                    <a:schemeClr val="bg1">
                      <a:lumMod val="50000"/>
                    </a:schemeClr>
                  </a:solidFill>
                  <a:latin typeface="Lucida Sans Unicode"/>
                  <a:ea typeface="微软雅黑" pitchFamily="34" charset="-122"/>
                  <a:cs typeface="Lucida Sans Unicode"/>
                </a:rPr>
                <a:t>调用</a:t>
              </a:r>
              <a:r>
                <a:rPr lang="en-US" altLang="zh-CN" sz="1600" dirty="0">
                  <a:solidFill>
                    <a:schemeClr val="bg1">
                      <a:lumMod val="50000"/>
                    </a:schemeClr>
                  </a:solidFill>
                  <a:latin typeface="Lucida Sans Unicode"/>
                  <a:ea typeface="微软雅黑" pitchFamily="34" charset="-122"/>
                  <a:cs typeface="Lucida Sans Unicode"/>
                </a:rPr>
                <a:t>divide()</a:t>
              </a:r>
              <a:r>
                <a:rPr lang="zh-CN" altLang="zh-CN" sz="1600" dirty="0">
                  <a:solidFill>
                    <a:schemeClr val="bg1">
                      <a:lumMod val="50000"/>
                    </a:schemeClr>
                  </a:solidFill>
                  <a:latin typeface="Lucida Sans Unicode"/>
                  <a:ea typeface="微软雅黑" pitchFamily="34" charset="-122"/>
                  <a:cs typeface="Lucida Sans Unicode"/>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(result);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 catch (Exception e) {           //</a:t>
              </a:r>
              <a:r>
                <a:rPr lang="zh-CN" altLang="zh-CN" sz="1600" dirty="0">
                  <a:solidFill>
                    <a:schemeClr val="bg1">
                      <a:lumMod val="50000"/>
                    </a:schemeClr>
                  </a:solidFill>
                  <a:latin typeface="Lucida Sans Unicode"/>
                  <a:ea typeface="微软雅黑" pitchFamily="34" charset="-122"/>
                  <a:cs typeface="Lucida Sans Unicode"/>
                </a:rPr>
                <a:t>对捕获到的异常进行处理</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r>
                <a:rPr lang="en-US" altLang="zh-CN" sz="1600" dirty="0" err="1">
                  <a:solidFill>
                    <a:schemeClr val="bg1">
                      <a:lumMod val="50000"/>
                    </a:schemeClr>
                  </a:solidFill>
                  <a:latin typeface="Lucida Sans Unicode"/>
                  <a:ea typeface="微软雅黑" pitchFamily="34" charset="-122"/>
                  <a:cs typeface="Lucida Sans Unicode"/>
                </a:rPr>
                <a:t>e.printStackTrace</a:t>
              </a:r>
              <a:r>
                <a:rPr lang="en-US" altLang="zh-CN" sz="1600" dirty="0">
                  <a:solidFill>
                    <a:schemeClr val="bg1">
                      <a:lumMod val="50000"/>
                    </a:schemeClr>
                  </a:solidFill>
                  <a:latin typeface="Lucida Sans Unicode"/>
                  <a:ea typeface="微软雅黑" pitchFamily="34" charset="-122"/>
                  <a:cs typeface="Lucida Sans Unicode"/>
                </a:rPr>
                <a:t>();          //</a:t>
              </a:r>
              <a:r>
                <a:rPr lang="zh-CN" altLang="zh-CN" sz="1600" dirty="0">
                  <a:solidFill>
                    <a:schemeClr val="bg1">
                      <a:lumMod val="50000"/>
                    </a:schemeClr>
                  </a:solidFill>
                  <a:latin typeface="Lucida Sans Unicode"/>
                  <a:ea typeface="微软雅黑" pitchFamily="34" charset="-122"/>
                  <a:cs typeface="Lucida Sans Unicode"/>
                </a:rPr>
                <a:t>打印捕获的异常信息</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6727156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4.7.3 throws</a:t>
            </a:r>
            <a:r>
              <a:rPr lang="zh-CN" altLang="zh-CN" sz="3200" b="1" dirty="0">
                <a:solidFill>
                  <a:srgbClr val="1353A2"/>
                </a:solidFill>
                <a:latin typeface="微软雅黑" pitchFamily="34" charset="-122"/>
                <a:ea typeface="微软雅黑" pitchFamily="34" charset="-122"/>
              </a:rPr>
              <a:t>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1940560" y="2042160"/>
            <a:ext cx="9184639" cy="2804160"/>
            <a:chOff x="1493520" y="2042160"/>
            <a:chExt cx="9184639" cy="2804160"/>
          </a:xfrm>
        </p:grpSpPr>
        <p:pic>
          <p:nvPicPr>
            <p:cNvPr id="40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520" y="2042160"/>
              <a:ext cx="9184639" cy="280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011680" y="2275840"/>
              <a:ext cx="8458198" cy="2336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12 //</a:t>
              </a:r>
              <a:r>
                <a:rPr lang="zh-CN" altLang="zh-CN" sz="1600" dirty="0">
                  <a:solidFill>
                    <a:schemeClr val="bg1">
                      <a:lumMod val="50000"/>
                    </a:schemeClr>
                  </a:solidFill>
                  <a:latin typeface="Lucida Sans Unicode"/>
                  <a:ea typeface="微软雅黑" pitchFamily="34" charset="-122"/>
                  <a:cs typeface="Lucida Sans Unicode"/>
                </a:rPr>
                <a:t>下面的方法实现了两个整数相除，并使用</a:t>
              </a:r>
              <a:r>
                <a:rPr lang="en-US" altLang="zh-CN" sz="1600" dirty="0">
                  <a:solidFill>
                    <a:schemeClr val="bg1">
                      <a:lumMod val="50000"/>
                    </a:schemeClr>
                  </a:solidFill>
                  <a:latin typeface="Lucida Sans Unicode"/>
                  <a:ea typeface="微软雅黑" pitchFamily="34" charset="-122"/>
                  <a:cs typeface="Lucida Sans Unicode"/>
                </a:rPr>
                <a:t>throws</a:t>
              </a:r>
              <a:r>
                <a:rPr lang="zh-CN" altLang="zh-CN" sz="1600" dirty="0">
                  <a:solidFill>
                    <a:schemeClr val="bg1">
                      <a:lumMod val="50000"/>
                    </a:schemeClr>
                  </a:solidFill>
                  <a:latin typeface="Lucida Sans Unicode"/>
                  <a:ea typeface="微软雅黑" pitchFamily="34" charset="-122"/>
                  <a:cs typeface="Lucida Sans Unicode"/>
                </a:rPr>
                <a:t>关键字声明抛出异常</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13	public static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divide(</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y) throws Exception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14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result = x / y;      //</a:t>
              </a:r>
              <a:r>
                <a:rPr lang="zh-CN" altLang="zh-CN" sz="1600" dirty="0">
                  <a:solidFill>
                    <a:schemeClr val="bg1">
                      <a:lumMod val="50000"/>
                    </a:schemeClr>
                  </a:solidFill>
                  <a:latin typeface="Lucida Sans Unicode"/>
                  <a:ea typeface="微软雅黑" pitchFamily="34" charset="-122"/>
                  <a:cs typeface="Lucida Sans Unicode"/>
                </a:rPr>
                <a:t>定义一个变量</a:t>
              </a:r>
              <a:r>
                <a:rPr lang="en-US" altLang="zh-CN" sz="1600" dirty="0">
                  <a:solidFill>
                    <a:schemeClr val="bg1">
                      <a:lumMod val="50000"/>
                    </a:schemeClr>
                  </a:solidFill>
                  <a:latin typeface="Lucida Sans Unicode"/>
                  <a:ea typeface="微软雅黑" pitchFamily="34" charset="-122"/>
                  <a:cs typeface="Lucida Sans Unicode"/>
                </a:rPr>
                <a:t>result</a:t>
              </a:r>
              <a:r>
                <a:rPr lang="zh-CN" altLang="zh-CN" sz="1600" dirty="0">
                  <a:solidFill>
                    <a:schemeClr val="bg1">
                      <a:lumMod val="50000"/>
                    </a:schemeClr>
                  </a:solidFill>
                  <a:latin typeface="Lucida Sans Unicode"/>
                  <a:ea typeface="微软雅黑" pitchFamily="34" charset="-122"/>
                  <a:cs typeface="Lucida Sans Unicode"/>
                </a:rPr>
                <a:t>记录两个数相除的结果</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15		return result;            //</a:t>
              </a:r>
              <a:r>
                <a:rPr lang="zh-CN" altLang="zh-CN" sz="1600" dirty="0">
                  <a:solidFill>
                    <a:schemeClr val="bg1">
                      <a:lumMod val="50000"/>
                    </a:schemeClr>
                  </a:solidFill>
                  <a:latin typeface="Lucida Sans Unicode"/>
                  <a:ea typeface="微软雅黑" pitchFamily="34" charset="-122"/>
                  <a:cs typeface="Lucida Sans Unicode"/>
                </a:rPr>
                <a:t>将结果返回</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16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17 }</a:t>
              </a:r>
              <a:endParaRPr lang="zh-CN" altLang="zh-CN" sz="16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36734055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4.7.3 throws</a:t>
            </a:r>
            <a:r>
              <a:rPr lang="zh-CN" altLang="zh-CN" sz="3200" b="1" dirty="0">
                <a:solidFill>
                  <a:srgbClr val="1353A2"/>
                </a:solidFill>
                <a:latin typeface="微软雅黑" pitchFamily="34" charset="-122"/>
                <a:ea typeface="微软雅黑" pitchFamily="34" charset="-122"/>
              </a:rPr>
              <a:t>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42720" y="1361440"/>
            <a:ext cx="10160000" cy="11480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a:t>
            </a:r>
            <a:r>
              <a:rPr lang="zh-CN" altLang="zh-CN" sz="2400" dirty="0">
                <a:solidFill>
                  <a:schemeClr val="bg1">
                    <a:lumMod val="50000"/>
                  </a:schemeClr>
                </a:solidFill>
                <a:latin typeface="Lucida Sans Unicode"/>
                <a:ea typeface="微软雅黑" pitchFamily="34" charset="-122"/>
                <a:cs typeface="Lucida Sans Unicode"/>
              </a:rPr>
              <a:t>由于使用了</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对</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方法进行了异常处理，因此程序可以编译通过，运行后正确的打印出了运行结果</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a:t>
            </a: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a:blip r:embed="rId4"/>
          <a:stretch>
            <a:fillRect/>
          </a:stretch>
        </p:blipFill>
        <p:spPr>
          <a:xfrm>
            <a:off x="2794635" y="2994660"/>
            <a:ext cx="7456170" cy="2075180"/>
          </a:xfrm>
          <a:prstGeom prst="rect">
            <a:avLst/>
          </a:prstGeom>
        </p:spPr>
      </p:pic>
    </p:spTree>
    <p:custDataLst>
      <p:tags r:id="rId1"/>
    </p:custDataLst>
    <p:extLst>
      <p:ext uri="{BB962C8B-B14F-4D97-AF65-F5344CB8AC3E}">
        <p14:creationId xmlns:p14="http://schemas.microsoft.com/office/powerpoint/2010/main" val="37665214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4.7.3 throws</a:t>
            </a:r>
            <a:r>
              <a:rPr lang="zh-CN" altLang="zh-CN" sz="3200" b="1" dirty="0">
                <a:solidFill>
                  <a:srgbClr val="1353A2"/>
                </a:solidFill>
                <a:latin typeface="微软雅黑" pitchFamily="34" charset="-122"/>
                <a:ea typeface="微软雅黑" pitchFamily="34" charset="-122"/>
              </a:rPr>
              <a:t>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09040" y="1127760"/>
            <a:ext cx="10576560" cy="1818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由于使用了</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对</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方法进行了异常处理，因此程序可以编译通过，运行后正确的打印出了运行结果</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。下面修改</a:t>
            </a:r>
            <a:r>
              <a:rPr lang="zh-CN" altLang="en-US" sz="2400" dirty="0">
                <a:solidFill>
                  <a:schemeClr val="bg1">
                    <a:lumMod val="50000"/>
                  </a:schemeClr>
                </a:solidFill>
                <a:latin typeface="Lucida Sans Unicode"/>
                <a:ea typeface="微软雅黑" pitchFamily="34" charset="-122"/>
                <a:cs typeface="Lucida Sans Unicode"/>
              </a:rPr>
              <a:t>上述程序</a:t>
            </a:r>
            <a:r>
              <a:rPr lang="zh-CN" altLang="zh-CN" sz="2400" dirty="0">
                <a:solidFill>
                  <a:schemeClr val="bg1">
                    <a:lumMod val="50000"/>
                  </a:schemeClr>
                </a:solidFill>
                <a:latin typeface="Lucida Sans Unicode"/>
                <a:ea typeface="微软雅黑" pitchFamily="34" charset="-122"/>
                <a:cs typeface="Lucida Sans Unicode"/>
              </a:rPr>
              <a:t>，将</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方法抛出的异常继续抛出</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1910080" y="2824480"/>
            <a:ext cx="8930640" cy="3576320"/>
            <a:chOff x="1910080" y="2824480"/>
            <a:chExt cx="8930640" cy="3576320"/>
          </a:xfrm>
        </p:grpSpPr>
        <p:pic>
          <p:nvPicPr>
            <p:cNvPr id="41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0080" y="2835910"/>
              <a:ext cx="8930640" cy="3564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875280" y="2824480"/>
              <a:ext cx="7965440" cy="3525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 public class Example29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2	public static void main(String[] </a:t>
              </a:r>
              <a:r>
                <a:rPr lang="en-US" altLang="zh-CN" sz="1400" dirty="0" err="1">
                  <a:solidFill>
                    <a:schemeClr val="bg1">
                      <a:lumMod val="50000"/>
                    </a:schemeClr>
                  </a:solidFill>
                  <a:latin typeface="Lucida Sans Unicode"/>
                  <a:ea typeface="微软雅黑" pitchFamily="34" charset="-122"/>
                  <a:cs typeface="Lucida Sans Unicode"/>
                </a:rPr>
                <a:t>args</a:t>
              </a:r>
              <a:r>
                <a:rPr lang="en-US" altLang="zh-CN" sz="1400" dirty="0">
                  <a:solidFill>
                    <a:schemeClr val="bg1">
                      <a:lumMod val="50000"/>
                    </a:schemeClr>
                  </a:solidFill>
                  <a:latin typeface="Lucida Sans Unicode"/>
                  <a:ea typeface="微软雅黑" pitchFamily="34" charset="-122"/>
                  <a:cs typeface="Lucida Sans Unicode"/>
                </a:rPr>
                <a:t>)throws Exception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3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result = divide(4, 0);   // </a:t>
              </a:r>
              <a:r>
                <a:rPr lang="zh-CN" altLang="zh-CN" sz="1400" dirty="0">
                  <a:solidFill>
                    <a:schemeClr val="bg1">
                      <a:lumMod val="50000"/>
                    </a:schemeClr>
                  </a:solidFill>
                  <a:latin typeface="Lucida Sans Unicode"/>
                  <a:ea typeface="微软雅黑" pitchFamily="34" charset="-122"/>
                  <a:cs typeface="Lucida Sans Unicode"/>
                </a:rPr>
                <a:t>调用</a:t>
              </a:r>
              <a:r>
                <a:rPr lang="en-US" altLang="zh-CN" sz="1400" dirty="0">
                  <a:solidFill>
                    <a:schemeClr val="bg1">
                      <a:lumMod val="50000"/>
                    </a:schemeClr>
                  </a:solidFill>
                  <a:latin typeface="Lucida Sans Unicode"/>
                  <a:ea typeface="微软雅黑" pitchFamily="34" charset="-122"/>
                  <a:cs typeface="Lucida Sans Unicode"/>
                </a:rPr>
                <a:t>divide()</a:t>
              </a:r>
              <a:r>
                <a:rPr lang="zh-CN" altLang="zh-CN" sz="1400" dirty="0">
                  <a:solidFill>
                    <a:schemeClr val="bg1">
                      <a:lumMod val="50000"/>
                    </a:schemeClr>
                  </a:solidFill>
                  <a:latin typeface="Lucida Sans Unicode"/>
                  <a:ea typeface="微软雅黑" pitchFamily="34" charset="-122"/>
                  <a:cs typeface="Lucida Sans Unicode"/>
                </a:rPr>
                <a:t>方法</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4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(result);</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5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6    // </a:t>
              </a:r>
              <a:r>
                <a:rPr lang="zh-CN" altLang="zh-CN" sz="1400" dirty="0">
                  <a:solidFill>
                    <a:schemeClr val="bg1">
                      <a:lumMod val="50000"/>
                    </a:schemeClr>
                  </a:solidFill>
                  <a:latin typeface="Lucida Sans Unicode"/>
                  <a:ea typeface="微软雅黑" pitchFamily="34" charset="-122"/>
                  <a:cs typeface="Lucida Sans Unicode"/>
                </a:rPr>
                <a:t>下面的方法实现了两个整数相除，并使用</a:t>
              </a:r>
              <a:r>
                <a:rPr lang="en-US" altLang="zh-CN" sz="1400" dirty="0">
                  <a:solidFill>
                    <a:schemeClr val="bg1">
                      <a:lumMod val="50000"/>
                    </a:schemeClr>
                  </a:solidFill>
                  <a:latin typeface="Lucida Sans Unicode"/>
                  <a:ea typeface="微软雅黑" pitchFamily="34" charset="-122"/>
                  <a:cs typeface="Lucida Sans Unicode"/>
                </a:rPr>
                <a:t>throws</a:t>
              </a:r>
              <a:r>
                <a:rPr lang="zh-CN" altLang="zh-CN" sz="1400" dirty="0">
                  <a:solidFill>
                    <a:schemeClr val="bg1">
                      <a:lumMod val="50000"/>
                    </a:schemeClr>
                  </a:solidFill>
                  <a:latin typeface="Lucida Sans Unicode"/>
                  <a:ea typeface="微软雅黑" pitchFamily="34" charset="-122"/>
                  <a:cs typeface="Lucida Sans Unicode"/>
                </a:rPr>
                <a:t>关键字声明抛出异常</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7	public static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divide(</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x,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y) throws Exception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8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result = x / y;          // </a:t>
              </a:r>
              <a:r>
                <a:rPr lang="zh-CN" altLang="zh-CN" sz="1400" dirty="0">
                  <a:solidFill>
                    <a:schemeClr val="bg1">
                      <a:lumMod val="50000"/>
                    </a:schemeClr>
                  </a:solidFill>
                  <a:latin typeface="Lucida Sans Unicode"/>
                  <a:ea typeface="微软雅黑" pitchFamily="34" charset="-122"/>
                  <a:cs typeface="Lucida Sans Unicode"/>
                </a:rPr>
                <a:t>定义一个变量</a:t>
              </a:r>
              <a:r>
                <a:rPr lang="en-US" altLang="zh-CN" sz="1400" dirty="0">
                  <a:solidFill>
                    <a:schemeClr val="bg1">
                      <a:lumMod val="50000"/>
                    </a:schemeClr>
                  </a:solidFill>
                  <a:latin typeface="Lucida Sans Unicode"/>
                  <a:ea typeface="微软雅黑" pitchFamily="34" charset="-122"/>
                  <a:cs typeface="Lucida Sans Unicode"/>
                </a:rPr>
                <a:t>result</a:t>
              </a:r>
              <a:r>
                <a:rPr lang="zh-CN" altLang="zh-CN" sz="1400" dirty="0">
                  <a:solidFill>
                    <a:schemeClr val="bg1">
                      <a:lumMod val="50000"/>
                    </a:schemeClr>
                  </a:solidFill>
                  <a:latin typeface="Lucida Sans Unicode"/>
                  <a:ea typeface="微软雅黑" pitchFamily="34" charset="-122"/>
                  <a:cs typeface="Lucida Sans Unicode"/>
                </a:rPr>
                <a:t>记录两个数相除的结果</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9		return result;                // </a:t>
              </a:r>
              <a:r>
                <a:rPr lang="zh-CN" altLang="zh-CN" sz="1400" dirty="0">
                  <a:solidFill>
                    <a:schemeClr val="bg1">
                      <a:lumMod val="50000"/>
                    </a:schemeClr>
                  </a:solidFill>
                  <a:latin typeface="Lucida Sans Unicode"/>
                  <a:ea typeface="微软雅黑" pitchFamily="34" charset="-122"/>
                  <a:cs typeface="Lucida Sans Unicode"/>
                </a:rPr>
                <a:t>将结果返回</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10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11 }</a:t>
              </a:r>
              <a:endParaRPr lang="zh-CN" altLang="zh-CN" sz="14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6084660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4.7.3 throws</a:t>
            </a:r>
            <a:r>
              <a:rPr lang="zh-CN" altLang="zh-CN" sz="3200" b="1" dirty="0">
                <a:solidFill>
                  <a:srgbClr val="1353A2"/>
                </a:solidFill>
                <a:latin typeface="微软雅黑" pitchFamily="34" charset="-122"/>
                <a:ea typeface="微软雅黑" pitchFamily="34" charset="-122"/>
              </a:rPr>
              <a:t>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09040" y="1351280"/>
            <a:ext cx="6238240" cy="909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a:blip r:embed="rId4"/>
          <a:stretch>
            <a:fillRect/>
          </a:stretch>
        </p:blipFill>
        <p:spPr>
          <a:xfrm>
            <a:off x="2895600" y="2510472"/>
            <a:ext cx="7354570" cy="2234248"/>
          </a:xfrm>
          <a:prstGeom prst="rect">
            <a:avLst/>
          </a:prstGeom>
        </p:spPr>
      </p:pic>
    </p:spTree>
    <p:custDataLst>
      <p:tags r:id="rId1"/>
    </p:custDataLst>
    <p:extLst>
      <p:ext uri="{BB962C8B-B14F-4D97-AF65-F5344CB8AC3E}">
        <p14:creationId xmlns:p14="http://schemas.microsoft.com/office/powerpoint/2010/main" val="24950662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4.7.3 throws</a:t>
            </a:r>
            <a:r>
              <a:rPr lang="zh-CN" altLang="zh-CN" sz="3200" b="1" dirty="0">
                <a:solidFill>
                  <a:srgbClr val="1353A2"/>
                </a:solidFill>
                <a:latin typeface="微软雅黑" pitchFamily="34" charset="-122"/>
                <a:ea typeface="微软雅黑" pitchFamily="34" charset="-122"/>
              </a:rPr>
              <a:t>关键字</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201920" y="1950720"/>
            <a:ext cx="5684520" cy="3464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a:t>
            </a: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main()</a:t>
            </a:r>
            <a:r>
              <a:rPr lang="zh-CN" altLang="zh-CN" sz="2400" dirty="0">
                <a:solidFill>
                  <a:schemeClr val="bg1">
                    <a:lumMod val="50000"/>
                  </a:schemeClr>
                </a:solidFill>
                <a:latin typeface="Lucida Sans Unicode"/>
                <a:ea typeface="微软雅黑" pitchFamily="34" charset="-122"/>
                <a:cs typeface="Lucida Sans Unicode"/>
              </a:rPr>
              <a:t>方法继续使用</a:t>
            </a:r>
            <a:r>
              <a:rPr lang="en-US" altLang="zh-CN" sz="2400" dirty="0">
                <a:solidFill>
                  <a:schemeClr val="bg1">
                    <a:lumMod val="50000"/>
                  </a:schemeClr>
                </a:solidFill>
                <a:latin typeface="Lucida Sans Unicode"/>
                <a:ea typeface="微软雅黑" pitchFamily="34" charset="-122"/>
                <a:cs typeface="Lucida Sans Unicode"/>
              </a:rPr>
              <a:t>throws</a:t>
            </a:r>
            <a:r>
              <a:rPr lang="zh-CN" altLang="zh-CN" sz="2400" dirty="0">
                <a:solidFill>
                  <a:schemeClr val="bg1">
                    <a:lumMod val="50000"/>
                  </a:schemeClr>
                </a:solidFill>
                <a:latin typeface="Lucida Sans Unicode"/>
                <a:ea typeface="微软雅黑" pitchFamily="34" charset="-122"/>
                <a:cs typeface="Lucida Sans Unicode"/>
              </a:rPr>
              <a:t>关键字将</a:t>
            </a:r>
            <a:r>
              <a:rPr lang="en-US" altLang="zh-CN" sz="2400" dirty="0">
                <a:solidFill>
                  <a:schemeClr val="bg1">
                    <a:lumMod val="50000"/>
                  </a:schemeClr>
                </a:solidFill>
                <a:latin typeface="Lucida Sans Unicode"/>
                <a:ea typeface="微软雅黑" pitchFamily="34" charset="-122"/>
                <a:cs typeface="Lucida Sans Unicode"/>
              </a:rPr>
              <a:t>Exception</a:t>
            </a:r>
            <a:r>
              <a:rPr lang="zh-CN" altLang="zh-CN" sz="2400" dirty="0">
                <a:solidFill>
                  <a:schemeClr val="bg1">
                    <a:lumMod val="50000"/>
                  </a:schemeClr>
                </a:solidFill>
                <a:latin typeface="Lucida Sans Unicode"/>
                <a:ea typeface="微软雅黑" pitchFamily="34" charset="-122"/>
                <a:cs typeface="Lucida Sans Unicode"/>
              </a:rPr>
              <a:t>抛出，程序虽然可以通过编译，但从运行结果可以看出，在运行时期由于没有对“</a:t>
            </a:r>
            <a:r>
              <a:rPr lang="en-US" altLang="zh-CN" sz="2400" dirty="0">
                <a:solidFill>
                  <a:schemeClr val="bg1">
                    <a:lumMod val="50000"/>
                  </a:schemeClr>
                </a:solidFill>
                <a:latin typeface="Lucida Sans Unicode"/>
                <a:ea typeface="微软雅黑" pitchFamily="34" charset="-122"/>
                <a:cs typeface="Lucida Sans Unicode"/>
              </a:rPr>
              <a:t>/by zero</a:t>
            </a:r>
            <a:r>
              <a:rPr lang="zh-CN" altLang="zh-CN" sz="2400" dirty="0">
                <a:solidFill>
                  <a:schemeClr val="bg1">
                    <a:lumMod val="50000"/>
                  </a:schemeClr>
                </a:solidFill>
                <a:latin typeface="Lucida Sans Unicode"/>
                <a:ea typeface="微软雅黑" pitchFamily="34" charset="-122"/>
                <a:cs typeface="Lucida Sans Unicode"/>
              </a:rPr>
              <a:t>”的异常进行处理，最终导致程序终止运行。</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2311398" y="1822569"/>
            <a:ext cx="2227128" cy="3720861"/>
            <a:chOff x="3028131" y="1788160"/>
            <a:chExt cx="2227128" cy="3720861"/>
          </a:xfrm>
        </p:grpSpPr>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131" y="1788160"/>
              <a:ext cx="2227128" cy="3720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3606801" y="2806461"/>
              <a:ext cx="883919" cy="62761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000" dirty="0">
                  <a:solidFill>
                    <a:srgbClr val="FF0000"/>
                  </a:solidFill>
                  <a:latin typeface="微软雅黑" pitchFamily="34" charset="-122"/>
                  <a:ea typeface="微软雅黑" pitchFamily="34" charset="-122"/>
                  <a:cs typeface="Times New Roman" pitchFamily="18" charset="0"/>
                </a:rPr>
                <a:t>解 析</a:t>
              </a:r>
              <a:endParaRPr lang="zh-CN" altLang="zh-CN" sz="20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endParaRPr lang="zh-CN" altLang="zh-CN" sz="2000"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7050423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4.7.4 </a:t>
            </a:r>
            <a:r>
              <a:rPr lang="zh-CN" altLang="zh-CN" sz="3200" b="1" dirty="0">
                <a:solidFill>
                  <a:srgbClr val="1353A2"/>
                </a:solidFill>
                <a:latin typeface="微软雅黑" pitchFamily="34" charset="-122"/>
                <a:ea typeface="微软雅黑" pitchFamily="34" charset="-122"/>
              </a:rPr>
              <a:t>运行时异常与编译时异常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273040" y="1452880"/>
            <a:ext cx="5872480" cy="4124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在实际开发中，经常会在程序编译时产生一些异常，这些异常必须要进行处理，这种异常被称为编译时异常，也称为</a:t>
            </a:r>
            <a:r>
              <a:rPr lang="en-US" altLang="zh-CN" sz="2400" dirty="0">
                <a:solidFill>
                  <a:srgbClr val="FF0000"/>
                </a:solidFill>
                <a:latin typeface="Lucida Sans Unicode"/>
                <a:ea typeface="微软雅黑" pitchFamily="34" charset="-122"/>
                <a:cs typeface="Lucida Sans Unicode"/>
              </a:rPr>
              <a:t>checked</a:t>
            </a:r>
            <a:r>
              <a:rPr lang="zh-CN" altLang="zh-CN" sz="2400" dirty="0">
                <a:solidFill>
                  <a:srgbClr val="FF0000"/>
                </a:solidFill>
                <a:latin typeface="Lucida Sans Unicode"/>
                <a:ea typeface="微软雅黑" pitchFamily="34" charset="-122"/>
                <a:cs typeface="Lucida Sans Unicode"/>
              </a:rPr>
              <a:t>异常</a:t>
            </a:r>
            <a:r>
              <a:rPr lang="zh-CN" altLang="zh-CN" sz="2400" dirty="0">
                <a:solidFill>
                  <a:schemeClr val="bg1">
                    <a:lumMod val="50000"/>
                  </a:schemeClr>
                </a:solidFill>
                <a:latin typeface="Lucida Sans Unicode"/>
                <a:ea typeface="微软雅黑" pitchFamily="34" charset="-122"/>
                <a:cs typeface="Lucida Sans Unicode"/>
              </a:rPr>
              <a:t>。另外还有一种异常是在程序运行时产生的，这种异常即使不编写异常处理代码，依然可以通过编译，因此被称为运行时异常，也称为</a:t>
            </a:r>
            <a:r>
              <a:rPr lang="en-US" altLang="zh-CN" sz="2400" dirty="0">
                <a:solidFill>
                  <a:srgbClr val="FF0000"/>
                </a:solidFill>
                <a:latin typeface="Lucida Sans Unicode"/>
                <a:ea typeface="微软雅黑" pitchFamily="34" charset="-122"/>
                <a:cs typeface="Lucida Sans Unicode"/>
              </a:rPr>
              <a:t>unchecked</a:t>
            </a:r>
            <a:r>
              <a:rPr lang="zh-CN" altLang="zh-CN" sz="2400" dirty="0">
                <a:solidFill>
                  <a:srgbClr val="FF0000"/>
                </a:solidFill>
                <a:latin typeface="Lucida Sans Unicode"/>
                <a:ea typeface="微软雅黑" pitchFamily="34" charset="-122"/>
                <a:cs typeface="Lucida Sans Unicode"/>
              </a:rPr>
              <a:t>异常</a:t>
            </a:r>
            <a:r>
              <a:rPr lang="zh-CN" altLang="zh-CN" sz="2400" dirty="0">
                <a:solidFill>
                  <a:schemeClr val="bg1">
                    <a:lumMod val="50000"/>
                  </a:schemeClr>
                </a:solidFill>
                <a:latin typeface="Lucida Sans Unicode"/>
                <a:ea typeface="微软雅黑" pitchFamily="34" charset="-122"/>
                <a:cs typeface="Lucida Sans Unicode"/>
              </a:rPr>
              <a:t>。</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136" y="1744344"/>
            <a:ext cx="2620963"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52996890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4.7.4 </a:t>
            </a:r>
            <a:r>
              <a:rPr lang="zh-CN" altLang="zh-CN" sz="3200" b="1" dirty="0">
                <a:solidFill>
                  <a:srgbClr val="1353A2"/>
                </a:solidFill>
                <a:latin typeface="微软雅黑" pitchFamily="34" charset="-122"/>
                <a:ea typeface="微软雅黑" pitchFamily="34" charset="-122"/>
              </a:rPr>
              <a:t>运行时异常与编译时异常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71600" y="1452880"/>
            <a:ext cx="10048240" cy="4124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1</a:t>
            </a:r>
            <a:r>
              <a:rPr lang="zh-CN" altLang="zh-CN" sz="2400" dirty="0">
                <a:solidFill>
                  <a:srgbClr val="FF0000"/>
                </a:solidFill>
                <a:latin typeface="Lucida Sans Unicode"/>
                <a:ea typeface="微软雅黑" pitchFamily="34" charset="-122"/>
                <a:cs typeface="Lucida Sans Unicode"/>
              </a:rPr>
              <a:t>．编译时异常</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a:t>
            </a:r>
            <a:r>
              <a:rPr lang="en-US" altLang="zh-CN" sz="2400" dirty="0">
                <a:solidFill>
                  <a:schemeClr val="bg1">
                    <a:lumMod val="50000"/>
                  </a:schemeClr>
                </a:solidFill>
                <a:latin typeface="Lucida Sans Unicode"/>
                <a:ea typeface="微软雅黑" pitchFamily="34" charset="-122"/>
                <a:cs typeface="Lucida Sans Unicode"/>
              </a:rPr>
              <a:t>Exception</a:t>
            </a:r>
            <a:r>
              <a:rPr lang="zh-CN" altLang="zh-CN" sz="2400" dirty="0">
                <a:solidFill>
                  <a:schemeClr val="bg1">
                    <a:lumMod val="50000"/>
                  </a:schemeClr>
                </a:solidFill>
                <a:latin typeface="Lucida Sans Unicode"/>
                <a:ea typeface="微软雅黑" pitchFamily="34" charset="-122"/>
                <a:cs typeface="Lucida Sans Unicode"/>
              </a:rPr>
              <a:t>类中，除了</a:t>
            </a:r>
            <a:r>
              <a:rPr lang="en-US" altLang="zh-CN" sz="2400" dirty="0" err="1">
                <a:solidFill>
                  <a:schemeClr val="bg1">
                    <a:lumMod val="50000"/>
                  </a:schemeClr>
                </a:solidFill>
                <a:latin typeface="Lucida Sans Unicode"/>
                <a:ea typeface="微软雅黑" pitchFamily="34" charset="-122"/>
                <a:cs typeface="Lucida Sans Unicode"/>
              </a:rPr>
              <a:t>RuntimeException</a:t>
            </a:r>
            <a:r>
              <a:rPr lang="zh-CN" altLang="zh-CN" sz="2400" dirty="0">
                <a:solidFill>
                  <a:schemeClr val="bg1">
                    <a:lumMod val="50000"/>
                  </a:schemeClr>
                </a:solidFill>
                <a:latin typeface="Lucida Sans Unicode"/>
                <a:ea typeface="微软雅黑" pitchFamily="34" charset="-122"/>
                <a:cs typeface="Lucida Sans Unicode"/>
              </a:rPr>
              <a:t>类及其子类，</a:t>
            </a:r>
            <a:r>
              <a:rPr lang="en-US" altLang="zh-CN" sz="2400" dirty="0">
                <a:solidFill>
                  <a:schemeClr val="bg1">
                    <a:lumMod val="50000"/>
                  </a:schemeClr>
                </a:solidFill>
                <a:latin typeface="Lucida Sans Unicode"/>
                <a:ea typeface="微软雅黑" pitchFamily="34" charset="-122"/>
                <a:cs typeface="Lucida Sans Unicode"/>
              </a:rPr>
              <a:t>Exception</a:t>
            </a:r>
            <a:r>
              <a:rPr lang="zh-CN" altLang="zh-CN" sz="2400" dirty="0">
                <a:solidFill>
                  <a:schemeClr val="bg1">
                    <a:lumMod val="50000"/>
                  </a:schemeClr>
                </a:solidFill>
                <a:latin typeface="Lucida Sans Unicode"/>
                <a:ea typeface="微软雅黑" pitchFamily="34" charset="-122"/>
                <a:cs typeface="Lucida Sans Unicode"/>
              </a:rPr>
              <a:t>的其他子类都是编译时异常。编译时异常的特点是</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编译器会对异常进行检查，如果出现异常就必须对异常进行处理，否则程序无法通过编译。</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处理编译时期的异常有两种方式，具体如下：</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1</a:t>
            </a:r>
            <a:r>
              <a:rPr lang="zh-CN" altLang="zh-CN" sz="2400" dirty="0">
                <a:solidFill>
                  <a:schemeClr val="bg1">
                    <a:lumMod val="50000"/>
                  </a:schemeClr>
                </a:solidFill>
                <a:latin typeface="Lucida Sans Unicode"/>
                <a:ea typeface="微软雅黑" pitchFamily="34" charset="-122"/>
                <a:cs typeface="Lucida Sans Unicode"/>
              </a:rPr>
              <a:t>）使用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语句对异常进行捕获处理。</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2</a:t>
            </a:r>
            <a:r>
              <a:rPr lang="zh-CN" altLang="zh-CN" sz="2400" dirty="0">
                <a:solidFill>
                  <a:schemeClr val="bg1">
                    <a:lumMod val="50000"/>
                  </a:schemeClr>
                </a:solidFill>
                <a:latin typeface="Lucida Sans Unicode"/>
                <a:ea typeface="微软雅黑" pitchFamily="34" charset="-122"/>
                <a:cs typeface="Lucida Sans Unicode"/>
              </a:rPr>
              <a:t>）使用</a:t>
            </a:r>
            <a:r>
              <a:rPr lang="en-US" altLang="zh-CN" sz="2400" dirty="0">
                <a:solidFill>
                  <a:schemeClr val="bg1">
                    <a:lumMod val="50000"/>
                  </a:schemeClr>
                </a:solidFill>
                <a:latin typeface="Lucida Sans Unicode"/>
                <a:ea typeface="微软雅黑" pitchFamily="34" charset="-122"/>
                <a:cs typeface="Lucida Sans Unicode"/>
              </a:rPr>
              <a:t>throws</a:t>
            </a:r>
            <a:r>
              <a:rPr lang="zh-CN" altLang="zh-CN" sz="2400" dirty="0">
                <a:solidFill>
                  <a:schemeClr val="bg1">
                    <a:lumMod val="50000"/>
                  </a:schemeClr>
                </a:solidFill>
                <a:latin typeface="Lucida Sans Unicode"/>
                <a:ea typeface="微软雅黑" pitchFamily="34" charset="-122"/>
                <a:cs typeface="Lucida Sans Unicode"/>
              </a:rPr>
              <a:t>关键字声明抛出异常，调用者对异常进行处理。</a:t>
            </a: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91776821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4.7.4 </a:t>
            </a:r>
            <a:r>
              <a:rPr lang="zh-CN" altLang="zh-CN" sz="3200" b="1" dirty="0">
                <a:solidFill>
                  <a:srgbClr val="1353A2"/>
                </a:solidFill>
                <a:latin typeface="微软雅黑" pitchFamily="34" charset="-122"/>
                <a:ea typeface="微软雅黑" pitchFamily="34" charset="-122"/>
              </a:rPr>
              <a:t>运行时异常与编译时异常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757680" y="1666240"/>
            <a:ext cx="9286240" cy="3576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2</a:t>
            </a:r>
            <a:r>
              <a:rPr lang="zh-CN" altLang="zh-CN" sz="2400" dirty="0">
                <a:solidFill>
                  <a:srgbClr val="FF0000"/>
                </a:solidFill>
                <a:latin typeface="Lucida Sans Unicode"/>
                <a:ea typeface="微软雅黑" pitchFamily="34" charset="-122"/>
                <a:cs typeface="Lucida Sans Unicode"/>
              </a:rPr>
              <a:t>．运行时异常</a:t>
            </a:r>
          </a:p>
          <a:p>
            <a:pPr marL="0" indent="0" eaLnBrk="1" hangingPunct="1">
              <a:lnSpc>
                <a:spcPct val="150000"/>
              </a:lnSpc>
              <a:spcBef>
                <a:spcPct val="0"/>
              </a:spcBef>
              <a:buNone/>
              <a:defRPr/>
            </a:pPr>
            <a:r>
              <a:rPr lang="en-US" altLang="zh-CN" sz="2400" dirty="0" err="1">
                <a:solidFill>
                  <a:schemeClr val="bg1">
                    <a:lumMod val="50000"/>
                  </a:schemeClr>
                </a:solidFill>
                <a:latin typeface="Lucida Sans Unicode"/>
                <a:ea typeface="微软雅黑" pitchFamily="34" charset="-122"/>
                <a:cs typeface="Lucida Sans Unicode"/>
              </a:rPr>
              <a:t>RuntimeException</a:t>
            </a:r>
            <a:r>
              <a:rPr lang="zh-CN" altLang="zh-CN" sz="2400" dirty="0">
                <a:solidFill>
                  <a:schemeClr val="bg1">
                    <a:lumMod val="50000"/>
                  </a:schemeClr>
                </a:solidFill>
                <a:latin typeface="Lucida Sans Unicode"/>
                <a:ea typeface="微软雅黑" pitchFamily="34" charset="-122"/>
                <a:cs typeface="Lucida Sans Unicode"/>
              </a:rPr>
              <a:t>类及其子类都是运行时异常。运行时异常的特点是</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编译器不会对异常进行检查。也就是说，当程序中出现这类异常时，即使没有使用</a:t>
            </a:r>
            <a:r>
              <a:rPr lang="en-US" altLang="zh-CN" sz="2400" dirty="0" err="1">
                <a:solidFill>
                  <a:schemeClr val="bg1">
                    <a:lumMod val="50000"/>
                  </a:schemeClr>
                </a:solidFill>
                <a:latin typeface="Lucida Sans Unicode"/>
                <a:ea typeface="微软雅黑" pitchFamily="34" charset="-122"/>
                <a:cs typeface="Lucida Sans Unicode"/>
              </a:rPr>
              <a:t>try..catch</a:t>
            </a:r>
            <a:r>
              <a:rPr lang="zh-CN" altLang="zh-CN" sz="2400" dirty="0">
                <a:solidFill>
                  <a:schemeClr val="bg1">
                    <a:lumMod val="50000"/>
                  </a:schemeClr>
                </a:solidFill>
                <a:latin typeface="Lucida Sans Unicode"/>
                <a:ea typeface="微软雅黑" pitchFamily="34" charset="-122"/>
                <a:cs typeface="Lucida Sans Unicode"/>
              </a:rPr>
              <a:t>语句捕获或使用</a:t>
            </a:r>
            <a:r>
              <a:rPr lang="en-US" altLang="zh-CN" sz="2400" dirty="0">
                <a:solidFill>
                  <a:schemeClr val="bg1">
                    <a:lumMod val="50000"/>
                  </a:schemeClr>
                </a:solidFill>
                <a:latin typeface="Lucida Sans Unicode"/>
                <a:ea typeface="微软雅黑" pitchFamily="34" charset="-122"/>
                <a:cs typeface="Lucida Sans Unicode"/>
              </a:rPr>
              <a:t>throws</a:t>
            </a:r>
            <a:r>
              <a:rPr lang="zh-CN" altLang="zh-CN" sz="2400" dirty="0">
                <a:solidFill>
                  <a:schemeClr val="bg1">
                    <a:lumMod val="50000"/>
                  </a:schemeClr>
                </a:solidFill>
                <a:latin typeface="Lucida Sans Unicode"/>
                <a:ea typeface="微软雅黑" pitchFamily="34" charset="-122"/>
                <a:cs typeface="Lucida Sans Unicode"/>
              </a:rPr>
              <a:t>关键字声明抛出，程序也能编译通过。运行时异常一般是由程序中的逻辑错误引起的，在程序运行时无法恢复。</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endParaRPr lang="en-US"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414876416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4.1.2 </a:t>
            </a:r>
            <a:r>
              <a:rPr lang="zh-CN" altLang="en-US" sz="3200" b="1" dirty="0">
                <a:solidFill>
                  <a:srgbClr val="1353A2"/>
                </a:solidFill>
                <a:latin typeface="微软雅黑" pitchFamily="34" charset="-122"/>
                <a:ea typeface="微软雅黑" pitchFamily="34" charset="-122"/>
              </a:rPr>
              <a:t>方法的重写</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69167" y="1361440"/>
            <a:ext cx="8276253" cy="4013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重载：</a:t>
            </a:r>
            <a:r>
              <a:rPr lang="en-US" altLang="zh-CN" sz="2400" dirty="0">
                <a:solidFill>
                  <a:schemeClr val="bg1">
                    <a:lumMod val="50000"/>
                  </a:schemeClr>
                </a:solidFill>
                <a:latin typeface="微软雅黑" pitchFamily="34" charset="-122"/>
                <a:ea typeface="微软雅黑" pitchFamily="34" charset="-122"/>
                <a:cs typeface="Times New Roman" pitchFamily="18" charset="0"/>
              </a:rPr>
              <a:t>overload </a:t>
            </a:r>
            <a:r>
              <a:rPr lang="zh-CN" altLang="en-US" sz="2400" dirty="0">
                <a:solidFill>
                  <a:schemeClr val="bg1">
                    <a:lumMod val="50000"/>
                  </a:schemeClr>
                </a:solidFill>
                <a:latin typeface="微软雅黑" pitchFamily="34" charset="-122"/>
                <a:ea typeface="微软雅黑" pitchFamily="34" charset="-122"/>
                <a:cs typeface="Times New Roman" pitchFamily="18" charset="0"/>
              </a:rPr>
              <a:t>方法名相同，参数的个数或者参数的类型不同 （返回值的类型不同叫重载吗？不对）</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在继承关系中，子类会自动继承父类中定义的方法，但有时在子类中需要对继承的方法进行一些修改，即对父类的方法进行重写</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override</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。在子类中重写的方法需要和父类被重写的方法具有相同的方法名、参数列表以及返回值类型，且在子类重写的方法不能拥有比父类方法更加严格的访问权限。</a:t>
            </a:r>
            <a:r>
              <a:rPr lang="en-US" altLang="zh-CN" sz="2400" dirty="0">
                <a:solidFill>
                  <a:schemeClr val="bg1">
                    <a:lumMod val="50000"/>
                  </a:schemeClr>
                </a:solidFill>
                <a:latin typeface="微软雅黑" pitchFamily="34" charset="-122"/>
                <a:ea typeface="微软雅黑" pitchFamily="34" charset="-122"/>
                <a:cs typeface="Times New Roman" pitchFamily="18" charset="0"/>
              </a:rPr>
              <a:t>1 private  2 </a:t>
            </a:r>
            <a:r>
              <a:rPr lang="zh-CN" altLang="en-US" sz="2400" dirty="0">
                <a:solidFill>
                  <a:schemeClr val="bg1">
                    <a:lumMod val="50000"/>
                  </a:schemeClr>
                </a:solidFill>
                <a:latin typeface="微软雅黑" pitchFamily="34" charset="-122"/>
                <a:ea typeface="微软雅黑" pitchFamily="34" charset="-122"/>
                <a:cs typeface="Times New Roman" pitchFamily="18" charset="0"/>
              </a:rPr>
              <a:t>缺省（</a:t>
            </a:r>
            <a:r>
              <a:rPr lang="en-US" altLang="zh-CN" sz="2400" dirty="0">
                <a:solidFill>
                  <a:schemeClr val="bg1">
                    <a:lumMod val="50000"/>
                  </a:schemeClr>
                </a:solidFill>
                <a:latin typeface="微软雅黑" pitchFamily="34" charset="-122"/>
                <a:ea typeface="微软雅黑" pitchFamily="34" charset="-122"/>
                <a:cs typeface="Times New Roman" pitchFamily="18" charset="0"/>
              </a:rPr>
              <a:t>default) 3 protected(</a:t>
            </a:r>
            <a:r>
              <a:rPr lang="zh-CN" altLang="en-US" sz="2400" dirty="0">
                <a:solidFill>
                  <a:schemeClr val="bg1">
                    <a:lumMod val="50000"/>
                  </a:schemeClr>
                </a:solidFill>
                <a:latin typeface="微软雅黑" pitchFamily="34" charset="-122"/>
                <a:ea typeface="微软雅黑" pitchFamily="34" charset="-122"/>
                <a:cs typeface="Times New Roman" pitchFamily="18" charset="0"/>
              </a:rPr>
              <a:t>受保护的） </a:t>
            </a:r>
            <a:r>
              <a:rPr lang="en-US" altLang="zh-CN" sz="2400" dirty="0">
                <a:solidFill>
                  <a:schemeClr val="bg1">
                    <a:lumMod val="50000"/>
                  </a:schemeClr>
                </a:solidFill>
                <a:latin typeface="微软雅黑" pitchFamily="34" charset="-122"/>
                <a:ea typeface="微软雅黑" pitchFamily="34" charset="-122"/>
                <a:cs typeface="Times New Roman" pitchFamily="18" charset="0"/>
              </a:rPr>
              <a:t>4 public </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3337" y="1784046"/>
            <a:ext cx="3268663"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6601839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1000"/>
                                        <p:tgtEl>
                                          <p:spTgt spid="7170"/>
                                        </p:tgtEl>
                                      </p:cBhvr>
                                    </p:animEffect>
                                    <p:anim calcmode="lin" valueType="num">
                                      <p:cBhvr>
                                        <p:cTn id="11" dur="1000" fill="hold"/>
                                        <p:tgtEl>
                                          <p:spTgt spid="7170"/>
                                        </p:tgtEl>
                                        <p:attrNameLst>
                                          <p:attrName>ppt_x</p:attrName>
                                        </p:attrNameLst>
                                      </p:cBhvr>
                                      <p:tavLst>
                                        <p:tav tm="0">
                                          <p:val>
                                            <p:strVal val="#ppt_x"/>
                                          </p:val>
                                        </p:tav>
                                        <p:tav tm="100000">
                                          <p:val>
                                            <p:strVal val="#ppt_x"/>
                                          </p:val>
                                        </p:tav>
                                      </p:tavLst>
                                    </p:anim>
                                    <p:anim calcmode="lin" valueType="num">
                                      <p:cBhvr>
                                        <p:cTn id="12"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4.7.4 </a:t>
            </a:r>
            <a:r>
              <a:rPr lang="zh-CN" altLang="zh-CN" sz="3200" b="1" dirty="0">
                <a:solidFill>
                  <a:srgbClr val="1353A2"/>
                </a:solidFill>
                <a:latin typeface="微软雅黑" pitchFamily="34" charset="-122"/>
                <a:ea typeface="微软雅黑" pitchFamily="34" charset="-122"/>
              </a:rPr>
              <a:t>运行时异常与编译时异常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66240" y="1676400"/>
            <a:ext cx="9712960" cy="3576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例如，通过数组的角标访问数组的元素时，如果角标超过了数组范围，就会发生运行时异常，代码如下所示：</a:t>
            </a:r>
          </a:p>
          <a:p>
            <a:pPr marL="0" indent="0" eaLnBrk="1" hangingPunct="1">
              <a:lnSpc>
                <a:spcPct val="150000"/>
              </a:lnSpc>
              <a:spcBef>
                <a:spcPct val="0"/>
              </a:spcBef>
              <a:buNone/>
              <a:defRPr/>
            </a:pPr>
            <a:r>
              <a:rPr lang="en-US" altLang="zh-CN" sz="2400" dirty="0" err="1">
                <a:solidFill>
                  <a:srgbClr val="00B0F0"/>
                </a:solidFill>
                <a:latin typeface="Lucida Sans Unicode"/>
                <a:ea typeface="微软雅黑" pitchFamily="34" charset="-122"/>
                <a:cs typeface="Lucida Sans Unicode"/>
              </a:rPr>
              <a:t>int</a:t>
            </a:r>
            <a:r>
              <a:rPr lang="en-US" altLang="zh-CN" sz="2400" dirty="0">
                <a:solidFill>
                  <a:srgbClr val="00B0F0"/>
                </a:solidFill>
                <a:latin typeface="Lucida Sans Unicode"/>
                <a:ea typeface="微软雅黑" pitchFamily="34" charset="-122"/>
                <a:cs typeface="Lucida Sans Unicode"/>
              </a:rPr>
              <a:t>[] </a:t>
            </a:r>
            <a:r>
              <a:rPr lang="en-US" altLang="zh-CN" sz="2400" dirty="0" err="1">
                <a:solidFill>
                  <a:srgbClr val="00B0F0"/>
                </a:solidFill>
                <a:latin typeface="Lucida Sans Unicode"/>
                <a:ea typeface="微软雅黑" pitchFamily="34" charset="-122"/>
                <a:cs typeface="Lucida Sans Unicode"/>
              </a:rPr>
              <a:t>arr</a:t>
            </a:r>
            <a:r>
              <a:rPr lang="en-US" altLang="zh-CN" sz="2400" dirty="0">
                <a:solidFill>
                  <a:srgbClr val="00B0F0"/>
                </a:solidFill>
                <a:latin typeface="Lucida Sans Unicode"/>
                <a:ea typeface="微软雅黑" pitchFamily="34" charset="-122"/>
                <a:cs typeface="Lucida Sans Unicode"/>
              </a:rPr>
              <a:t>=new </a:t>
            </a:r>
            <a:r>
              <a:rPr lang="en-US" altLang="zh-CN" sz="2400" dirty="0" err="1">
                <a:solidFill>
                  <a:srgbClr val="00B0F0"/>
                </a:solidFill>
                <a:latin typeface="Lucida Sans Unicode"/>
                <a:ea typeface="微软雅黑" pitchFamily="34" charset="-122"/>
                <a:cs typeface="Lucida Sans Unicode"/>
              </a:rPr>
              <a:t>int</a:t>
            </a:r>
            <a:r>
              <a:rPr lang="en-US" altLang="zh-CN" sz="2400" dirty="0">
                <a:solidFill>
                  <a:srgbClr val="00B0F0"/>
                </a:solidFill>
                <a:latin typeface="Lucida Sans Unicode"/>
                <a:ea typeface="微软雅黑" pitchFamily="34" charset="-122"/>
                <a:cs typeface="Lucida Sans Unicode"/>
              </a:rPr>
              <a:t>[5];</a:t>
            </a:r>
            <a:endParaRPr lang="zh-CN" altLang="zh-CN" sz="24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2400" dirty="0" err="1">
                <a:solidFill>
                  <a:srgbClr val="00B0F0"/>
                </a:solidFill>
                <a:latin typeface="Lucida Sans Unicode"/>
                <a:ea typeface="微软雅黑" pitchFamily="34" charset="-122"/>
                <a:cs typeface="Lucida Sans Unicode"/>
              </a:rPr>
              <a:t>System.out.println</a:t>
            </a:r>
            <a:r>
              <a:rPr lang="en-US" altLang="zh-CN" sz="2400" dirty="0">
                <a:solidFill>
                  <a:srgbClr val="00B0F0"/>
                </a:solidFill>
                <a:latin typeface="Lucida Sans Unicode"/>
                <a:ea typeface="微软雅黑" pitchFamily="34" charset="-122"/>
                <a:cs typeface="Lucida Sans Unicode"/>
              </a:rPr>
              <a:t>(</a:t>
            </a:r>
            <a:r>
              <a:rPr lang="en-US" altLang="zh-CN" sz="2400" dirty="0" err="1">
                <a:solidFill>
                  <a:srgbClr val="00B0F0"/>
                </a:solidFill>
                <a:latin typeface="Lucida Sans Unicode"/>
                <a:ea typeface="微软雅黑" pitchFamily="34" charset="-122"/>
                <a:cs typeface="Lucida Sans Unicode"/>
              </a:rPr>
              <a:t>arr</a:t>
            </a:r>
            <a:r>
              <a:rPr lang="en-US" altLang="zh-CN" sz="2400" dirty="0">
                <a:solidFill>
                  <a:srgbClr val="00B0F0"/>
                </a:solidFill>
                <a:latin typeface="Lucida Sans Unicode"/>
                <a:ea typeface="微软雅黑" pitchFamily="34" charset="-122"/>
                <a:cs typeface="Lucida Sans Unicode"/>
              </a:rPr>
              <a:t>[6]); </a:t>
            </a:r>
            <a:endParaRPr lang="zh-CN" altLang="zh-CN" sz="2400" dirty="0">
              <a:solidFill>
                <a:srgbClr val="00B0F0"/>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在上面的代码中，由于数组</a:t>
            </a:r>
            <a:r>
              <a:rPr lang="en-US" altLang="zh-CN" sz="2400" dirty="0" err="1">
                <a:solidFill>
                  <a:schemeClr val="bg1">
                    <a:lumMod val="50000"/>
                  </a:schemeClr>
                </a:solidFill>
                <a:latin typeface="Lucida Sans Unicode"/>
                <a:ea typeface="微软雅黑" pitchFamily="34" charset="-122"/>
                <a:cs typeface="Lucida Sans Unicode"/>
              </a:rPr>
              <a:t>arr</a:t>
            </a:r>
            <a:r>
              <a:rPr lang="zh-CN" altLang="zh-CN" sz="2400" dirty="0">
                <a:solidFill>
                  <a:schemeClr val="bg1">
                    <a:lumMod val="50000"/>
                  </a:schemeClr>
                </a:solidFill>
                <a:latin typeface="Lucida Sans Unicode"/>
                <a:ea typeface="微软雅黑" pitchFamily="34" charset="-122"/>
                <a:cs typeface="Lucida Sans Unicode"/>
              </a:rPr>
              <a:t>的</a:t>
            </a:r>
            <a:r>
              <a:rPr lang="en-US" altLang="zh-CN" sz="2400" dirty="0">
                <a:solidFill>
                  <a:schemeClr val="bg1">
                    <a:lumMod val="50000"/>
                  </a:schemeClr>
                </a:solidFill>
                <a:latin typeface="Lucida Sans Unicode"/>
                <a:ea typeface="微软雅黑" pitchFamily="34" charset="-122"/>
                <a:cs typeface="Lucida Sans Unicode"/>
              </a:rPr>
              <a:t>length</a:t>
            </a:r>
            <a:r>
              <a:rPr lang="zh-CN" altLang="zh-CN" sz="2400" dirty="0">
                <a:solidFill>
                  <a:schemeClr val="bg1">
                    <a:lumMod val="50000"/>
                  </a:schemeClr>
                </a:solidFill>
                <a:latin typeface="Lucida Sans Unicode"/>
                <a:ea typeface="微软雅黑" pitchFamily="34" charset="-122"/>
                <a:cs typeface="Lucida Sans Unicode"/>
              </a:rPr>
              <a:t>为</a:t>
            </a:r>
            <a:r>
              <a:rPr lang="en-US" altLang="zh-CN" sz="2400" dirty="0">
                <a:solidFill>
                  <a:schemeClr val="bg1">
                    <a:lumMod val="50000"/>
                  </a:schemeClr>
                </a:solidFill>
                <a:latin typeface="Lucida Sans Unicode"/>
                <a:ea typeface="微软雅黑" pitchFamily="34" charset="-122"/>
                <a:cs typeface="Lucida Sans Unicode"/>
              </a:rPr>
              <a:t>5</a:t>
            </a:r>
            <a:r>
              <a:rPr lang="zh-CN" altLang="zh-CN" sz="2400" dirty="0">
                <a:solidFill>
                  <a:schemeClr val="bg1">
                    <a:lumMod val="50000"/>
                  </a:schemeClr>
                </a:solidFill>
                <a:latin typeface="Lucida Sans Unicode"/>
                <a:ea typeface="微软雅黑" pitchFamily="34" charset="-122"/>
                <a:cs typeface="Lucida Sans Unicode"/>
              </a:rPr>
              <a:t>，最大角标应为</a:t>
            </a:r>
            <a:r>
              <a:rPr lang="en-US" altLang="zh-CN" sz="2400" dirty="0">
                <a:solidFill>
                  <a:schemeClr val="bg1">
                    <a:lumMod val="50000"/>
                  </a:schemeClr>
                </a:solidFill>
                <a:latin typeface="Lucida Sans Unicode"/>
                <a:ea typeface="微软雅黑" pitchFamily="34" charset="-122"/>
                <a:cs typeface="Lucida Sans Unicode"/>
              </a:rPr>
              <a:t>4</a:t>
            </a:r>
            <a:r>
              <a:rPr lang="zh-CN" altLang="zh-CN" sz="2400" dirty="0">
                <a:solidFill>
                  <a:schemeClr val="bg1">
                    <a:lumMod val="50000"/>
                  </a:schemeClr>
                </a:solidFill>
                <a:latin typeface="Lucida Sans Unicode"/>
                <a:ea typeface="微软雅黑" pitchFamily="34" charset="-122"/>
                <a:cs typeface="Lucida Sans Unicode"/>
              </a:rPr>
              <a:t>，当使用</a:t>
            </a:r>
            <a:r>
              <a:rPr lang="en-US" altLang="zh-CN" sz="2400" dirty="0" err="1">
                <a:solidFill>
                  <a:schemeClr val="bg1">
                    <a:lumMod val="50000"/>
                  </a:schemeClr>
                </a:solidFill>
                <a:latin typeface="Lucida Sans Unicode"/>
                <a:ea typeface="微软雅黑" pitchFamily="34" charset="-122"/>
                <a:cs typeface="Lucida Sans Unicode"/>
              </a:rPr>
              <a:t>arr</a:t>
            </a:r>
            <a:r>
              <a:rPr lang="en-US" altLang="zh-CN" sz="2400" dirty="0">
                <a:solidFill>
                  <a:schemeClr val="bg1">
                    <a:lumMod val="50000"/>
                  </a:schemeClr>
                </a:solidFill>
                <a:latin typeface="Lucida Sans Unicode"/>
                <a:ea typeface="微软雅黑" pitchFamily="34" charset="-122"/>
                <a:cs typeface="Lucida Sans Unicode"/>
              </a:rPr>
              <a:t>[6]</a:t>
            </a:r>
            <a:r>
              <a:rPr lang="zh-CN" altLang="zh-CN" sz="2400" dirty="0">
                <a:solidFill>
                  <a:schemeClr val="bg1">
                    <a:lumMod val="50000"/>
                  </a:schemeClr>
                </a:solidFill>
                <a:latin typeface="Lucida Sans Unicode"/>
                <a:ea typeface="微软雅黑" pitchFamily="34" charset="-122"/>
                <a:cs typeface="Lucida Sans Unicode"/>
              </a:rPr>
              <a:t>访问数组中的元素就会发生数组角标越界的异常。</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405335285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4.7.5  </a:t>
            </a:r>
            <a:r>
              <a:rPr lang="zh-CN" altLang="zh-CN" sz="3200" b="1" dirty="0">
                <a:solidFill>
                  <a:srgbClr val="1353A2"/>
                </a:solidFill>
                <a:latin typeface="微软雅黑" pitchFamily="34" charset="-122"/>
                <a:ea typeface="微软雅黑" pitchFamily="34" charset="-122"/>
              </a:rPr>
              <a:t>自定义异常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75423" y="1574800"/>
            <a:ext cx="6390640" cy="4033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Lucida Sans Unicode"/>
                <a:ea typeface="微软雅黑" pitchFamily="34" charset="-122"/>
                <a:cs typeface="Lucida Sans Unicode"/>
              </a:rPr>
              <a:t>JDK</a:t>
            </a:r>
            <a:r>
              <a:rPr lang="zh-CN" altLang="zh-CN" sz="2400" dirty="0">
                <a:solidFill>
                  <a:schemeClr val="bg1">
                    <a:lumMod val="50000"/>
                  </a:schemeClr>
                </a:solidFill>
                <a:latin typeface="Lucida Sans Unicode"/>
                <a:ea typeface="微软雅黑" pitchFamily="34" charset="-122"/>
                <a:cs typeface="Lucida Sans Unicode"/>
              </a:rPr>
              <a:t>中定义了大量的异常类，虽然这些异常类可以描述编程时出现的大部分异常情况，但是在程序开发中有时可能需要描述程序中特有的异常情况，例如，</a:t>
            </a:r>
            <a:r>
              <a:rPr lang="zh-CN" altLang="en-US" sz="2400" dirty="0">
                <a:solidFill>
                  <a:schemeClr val="bg1">
                    <a:lumMod val="50000"/>
                  </a:schemeClr>
                </a:solidFill>
                <a:latin typeface="Lucida Sans Unicode"/>
                <a:ea typeface="微软雅黑" pitchFamily="34" charset="-122"/>
                <a:cs typeface="Lucida Sans Unicode"/>
              </a:rPr>
              <a:t>前面讲解的程序中</a:t>
            </a:r>
            <a:r>
              <a:rPr lang="zh-CN" altLang="zh-CN" sz="2400" dirty="0">
                <a:solidFill>
                  <a:schemeClr val="bg1">
                    <a:lumMod val="50000"/>
                  </a:schemeClr>
                </a:solidFill>
                <a:latin typeface="Lucida Sans Unicode"/>
                <a:ea typeface="微软雅黑" pitchFamily="34" charset="-122"/>
                <a:cs typeface="Lucida Sans Unicode"/>
              </a:rPr>
              <a:t>的</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方法，不允许被除数为负数。为了解决这个问题，</a:t>
            </a:r>
            <a:r>
              <a:rPr lang="en-US" altLang="zh-CN" sz="2400" dirty="0">
                <a:solidFill>
                  <a:schemeClr val="bg1">
                    <a:lumMod val="50000"/>
                  </a:schemeClr>
                </a:solidFill>
                <a:latin typeface="Lucida Sans Unicode"/>
                <a:ea typeface="微软雅黑" pitchFamily="34" charset="-122"/>
                <a:cs typeface="Lucida Sans Unicode"/>
              </a:rPr>
              <a:t>Java</a:t>
            </a:r>
            <a:r>
              <a:rPr lang="zh-CN" altLang="zh-CN" sz="2400" dirty="0">
                <a:solidFill>
                  <a:schemeClr val="bg1">
                    <a:lumMod val="50000"/>
                  </a:schemeClr>
                </a:solidFill>
                <a:latin typeface="Lucida Sans Unicode"/>
                <a:ea typeface="微软雅黑" pitchFamily="34" charset="-122"/>
                <a:cs typeface="Lucida Sans Unicode"/>
              </a:rPr>
              <a:t>允许用户自定义异常，但自定义的异常类必须继承自</a:t>
            </a:r>
            <a:r>
              <a:rPr lang="en-US" altLang="zh-CN" sz="2400" dirty="0">
                <a:solidFill>
                  <a:schemeClr val="bg1">
                    <a:lumMod val="50000"/>
                  </a:schemeClr>
                </a:solidFill>
                <a:latin typeface="Lucida Sans Unicode"/>
                <a:ea typeface="微软雅黑" pitchFamily="34" charset="-122"/>
                <a:cs typeface="Lucida Sans Unicode"/>
              </a:rPr>
              <a:t>Exception</a:t>
            </a:r>
            <a:r>
              <a:rPr lang="zh-CN" altLang="zh-CN" sz="2400" dirty="0">
                <a:solidFill>
                  <a:schemeClr val="bg1">
                    <a:lumMod val="50000"/>
                  </a:schemeClr>
                </a:solidFill>
                <a:latin typeface="Lucida Sans Unicode"/>
                <a:ea typeface="微软雅黑" pitchFamily="34" charset="-122"/>
                <a:cs typeface="Lucida Sans Unicode"/>
              </a:rPr>
              <a:t>或其子类。</a:t>
            </a:r>
            <a:endParaRPr lang="en-US" altLang="zh-CN" sz="24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7503" y="1657350"/>
            <a:ext cx="3338513"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2566574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4.7.5  </a:t>
            </a:r>
            <a:r>
              <a:rPr lang="zh-CN" altLang="zh-CN" sz="3200" b="1" dirty="0">
                <a:solidFill>
                  <a:srgbClr val="1353A2"/>
                </a:solidFill>
                <a:latin typeface="微软雅黑" pitchFamily="34" charset="-122"/>
                <a:ea typeface="微软雅黑" pitchFamily="34" charset="-122"/>
              </a:rPr>
              <a:t>自定义异常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75423" y="1270000"/>
            <a:ext cx="6390640" cy="690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自定义异常的具体代码如下所示。</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2062480" y="2072640"/>
            <a:ext cx="8879840" cy="3870960"/>
            <a:chOff x="1971040" y="2062480"/>
            <a:chExt cx="8879840" cy="3870960"/>
          </a:xfrm>
        </p:grpSpPr>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040" y="2062480"/>
              <a:ext cx="8879840" cy="3870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301238" y="2062480"/>
              <a:ext cx="8359457" cy="3870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 </a:t>
              </a:r>
              <a:r>
                <a:rPr lang="zh-CN" altLang="zh-CN" sz="1800" dirty="0">
                  <a:solidFill>
                    <a:schemeClr val="bg1">
                      <a:lumMod val="50000"/>
                    </a:schemeClr>
                  </a:solidFill>
                  <a:latin typeface="Lucida Sans Unicode"/>
                  <a:ea typeface="微软雅黑" pitchFamily="34" charset="-122"/>
                  <a:cs typeface="Lucida Sans Unicode"/>
                </a:rPr>
                <a:t>下面的代码是自定义一个异常类继承自</a:t>
              </a:r>
              <a:r>
                <a:rPr lang="en-US" altLang="zh-CN" sz="1800" dirty="0">
                  <a:solidFill>
                    <a:schemeClr val="bg1">
                      <a:lumMod val="50000"/>
                    </a:schemeClr>
                  </a:solidFill>
                  <a:latin typeface="Lucida Sans Unicode"/>
                  <a:ea typeface="微软雅黑" pitchFamily="34" charset="-122"/>
                  <a:cs typeface="Lucida Sans Unicode"/>
                </a:rPr>
                <a:t>Exception</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public class </a:t>
              </a:r>
              <a:r>
                <a:rPr lang="en-US" altLang="zh-CN" sz="1800" dirty="0" err="1">
                  <a:solidFill>
                    <a:schemeClr val="bg1">
                      <a:lumMod val="50000"/>
                    </a:schemeClr>
                  </a:solidFill>
                  <a:latin typeface="Lucida Sans Unicode"/>
                  <a:ea typeface="微软雅黑" pitchFamily="34" charset="-122"/>
                  <a:cs typeface="Lucida Sans Unicode"/>
                </a:rPr>
                <a:t>DivideByMinusException</a:t>
              </a:r>
              <a:r>
                <a:rPr lang="en-US" altLang="zh-CN" sz="1800" dirty="0">
                  <a:solidFill>
                    <a:schemeClr val="bg1">
                      <a:lumMod val="50000"/>
                    </a:schemeClr>
                  </a:solidFill>
                  <a:latin typeface="Lucida Sans Unicode"/>
                  <a:ea typeface="微软雅黑" pitchFamily="34" charset="-122"/>
                  <a:cs typeface="Lucida Sans Unicode"/>
                </a:rPr>
                <a:t> extends Exception{</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	public </a:t>
              </a:r>
              <a:r>
                <a:rPr lang="en-US" altLang="zh-CN" sz="1800" dirty="0" err="1">
                  <a:solidFill>
                    <a:schemeClr val="bg1">
                      <a:lumMod val="50000"/>
                    </a:schemeClr>
                  </a:solidFill>
                  <a:latin typeface="Lucida Sans Unicode"/>
                  <a:ea typeface="微软雅黑" pitchFamily="34" charset="-122"/>
                  <a:cs typeface="Lucida Sans Unicode"/>
                </a:rPr>
                <a:t>DivideByMinusException</a:t>
              </a:r>
              <a:r>
                <a:rPr lang="en-US" altLang="zh-CN" sz="1800" dirty="0">
                  <a:solidFill>
                    <a:schemeClr val="bg1">
                      <a:lumMod val="50000"/>
                    </a:schemeClr>
                  </a:solidFill>
                  <a:latin typeface="Lucida Sans Unicode"/>
                  <a:ea typeface="微软雅黑" pitchFamily="34" charset="-122"/>
                  <a:cs typeface="Lucida Sans Unicode"/>
                </a:rPr>
                <a:t>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		super();          	// </a:t>
              </a:r>
              <a:r>
                <a:rPr lang="zh-CN" altLang="zh-CN" sz="1800" dirty="0">
                  <a:solidFill>
                    <a:schemeClr val="bg1">
                      <a:lumMod val="50000"/>
                    </a:schemeClr>
                  </a:solidFill>
                  <a:latin typeface="Lucida Sans Unicode"/>
                  <a:ea typeface="微软雅黑" pitchFamily="34" charset="-122"/>
                  <a:cs typeface="Lucida Sans Unicode"/>
                </a:rPr>
                <a:t>调用</a:t>
              </a:r>
              <a:r>
                <a:rPr lang="en-US" altLang="zh-CN" sz="1800" dirty="0">
                  <a:solidFill>
                    <a:schemeClr val="bg1">
                      <a:lumMod val="50000"/>
                    </a:schemeClr>
                  </a:solidFill>
                  <a:latin typeface="Lucida Sans Unicode"/>
                  <a:ea typeface="微软雅黑" pitchFamily="34" charset="-122"/>
                  <a:cs typeface="Lucida Sans Unicode"/>
                </a:rPr>
                <a:t>Exception</a:t>
              </a:r>
              <a:r>
                <a:rPr lang="zh-CN" altLang="zh-CN" sz="1800" dirty="0">
                  <a:solidFill>
                    <a:schemeClr val="bg1">
                      <a:lumMod val="50000"/>
                    </a:schemeClr>
                  </a:solidFill>
                  <a:latin typeface="Lucida Sans Unicode"/>
                  <a:ea typeface="微软雅黑" pitchFamily="34" charset="-122"/>
                  <a:cs typeface="Lucida Sans Unicode"/>
                </a:rPr>
                <a:t>无参的构造方法</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	public </a:t>
              </a:r>
              <a:r>
                <a:rPr lang="en-US" altLang="zh-CN" sz="1800" dirty="0" err="1">
                  <a:solidFill>
                    <a:schemeClr val="bg1">
                      <a:lumMod val="50000"/>
                    </a:schemeClr>
                  </a:solidFill>
                  <a:latin typeface="Lucida Sans Unicode"/>
                  <a:ea typeface="微软雅黑" pitchFamily="34" charset="-122"/>
                  <a:cs typeface="Lucida Sans Unicode"/>
                </a:rPr>
                <a:t>DivideByMinusException</a:t>
              </a:r>
              <a:r>
                <a:rPr lang="en-US" altLang="zh-CN" sz="1800" dirty="0">
                  <a:solidFill>
                    <a:schemeClr val="bg1">
                      <a:lumMod val="50000"/>
                    </a:schemeClr>
                  </a:solidFill>
                  <a:latin typeface="Lucida Sans Unicode"/>
                  <a:ea typeface="微软雅黑" pitchFamily="34" charset="-122"/>
                  <a:cs typeface="Lucida Sans Unicode"/>
                </a:rPr>
                <a:t> (String message){</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		super(message); 	// </a:t>
              </a:r>
              <a:r>
                <a:rPr lang="zh-CN" altLang="zh-CN" sz="1800" dirty="0">
                  <a:solidFill>
                    <a:schemeClr val="bg1">
                      <a:lumMod val="50000"/>
                    </a:schemeClr>
                  </a:solidFill>
                  <a:latin typeface="Lucida Sans Unicode"/>
                  <a:ea typeface="微软雅黑" pitchFamily="34" charset="-122"/>
                  <a:cs typeface="Lucida Sans Unicode"/>
                </a:rPr>
                <a:t>调用</a:t>
              </a:r>
              <a:r>
                <a:rPr lang="en-US" altLang="zh-CN" sz="1800" dirty="0">
                  <a:solidFill>
                    <a:schemeClr val="bg1">
                      <a:lumMod val="50000"/>
                    </a:schemeClr>
                  </a:solidFill>
                  <a:latin typeface="Lucida Sans Unicode"/>
                  <a:ea typeface="微软雅黑" pitchFamily="34" charset="-122"/>
                  <a:cs typeface="Lucida Sans Unicode"/>
                </a:rPr>
                <a:t>Exception</a:t>
              </a:r>
              <a:r>
                <a:rPr lang="zh-CN" altLang="zh-CN" sz="1800" dirty="0">
                  <a:solidFill>
                    <a:schemeClr val="bg1">
                      <a:lumMod val="50000"/>
                    </a:schemeClr>
                  </a:solidFill>
                  <a:latin typeface="Lucida Sans Unicode"/>
                  <a:ea typeface="微软雅黑" pitchFamily="34" charset="-122"/>
                  <a:cs typeface="Lucida Sans Unicode"/>
                </a:rPr>
                <a:t>有参的构造方法</a:t>
              </a: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	}</a:t>
              </a:r>
              <a:endParaRPr lang="zh-CN" altLang="zh-CN" sz="1800" dirty="0">
                <a:solidFill>
                  <a:schemeClr val="bg1">
                    <a:lumMod val="50000"/>
                  </a:schemeClr>
                </a:solidFill>
                <a:latin typeface="Lucida Sans Unicode"/>
                <a:ea typeface="微软雅黑" pitchFamily="34" charset="-122"/>
                <a:cs typeface="Lucida Sans Unicode"/>
              </a:endParaRPr>
            </a:p>
            <a:p>
              <a:pPr marL="0" indent="0" eaLnBrk="1" hangingPunct="1">
                <a:lnSpc>
                  <a:spcPct val="150000"/>
                </a:lnSpc>
                <a:spcBef>
                  <a:spcPct val="0"/>
                </a:spcBef>
                <a:buNone/>
                <a:defRPr/>
              </a:pPr>
              <a:r>
                <a:rPr lang="en-US" altLang="zh-CN" sz="1800" dirty="0">
                  <a:solidFill>
                    <a:schemeClr val="bg1">
                      <a:lumMod val="50000"/>
                    </a:schemeClr>
                  </a:solidFill>
                  <a:latin typeface="Lucida Sans Unicode"/>
                  <a:ea typeface="微软雅黑" pitchFamily="34" charset="-122"/>
                  <a:cs typeface="Lucida Sans Unicode"/>
                </a:rPr>
                <a:t>}</a:t>
              </a:r>
              <a:endParaRPr lang="zh-CN" altLang="zh-CN" sz="18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8031666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4.7.5  </a:t>
            </a:r>
            <a:r>
              <a:rPr lang="zh-CN" altLang="zh-CN" sz="3200" b="1" dirty="0">
                <a:solidFill>
                  <a:srgbClr val="1353A2"/>
                </a:solidFill>
                <a:latin typeface="微软雅黑" pitchFamily="34" charset="-122"/>
                <a:ea typeface="微软雅黑" pitchFamily="34" charset="-122"/>
              </a:rPr>
              <a:t>自定义异常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539423" y="1595120"/>
            <a:ext cx="5382577" cy="4053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在实际开发中，如果没有特殊的要求，自定义的异常类只需继承</a:t>
            </a:r>
            <a:r>
              <a:rPr lang="en-US" altLang="zh-CN" sz="2400" dirty="0">
                <a:solidFill>
                  <a:schemeClr val="bg1">
                    <a:lumMod val="50000"/>
                  </a:schemeClr>
                </a:solidFill>
                <a:latin typeface="Lucida Sans Unicode"/>
                <a:ea typeface="微软雅黑" pitchFamily="34" charset="-122"/>
                <a:cs typeface="Lucida Sans Unicode"/>
              </a:rPr>
              <a:t>Exception</a:t>
            </a:r>
            <a:r>
              <a:rPr lang="zh-CN" altLang="zh-CN" sz="2400" dirty="0">
                <a:solidFill>
                  <a:schemeClr val="bg1">
                    <a:lumMod val="50000"/>
                  </a:schemeClr>
                </a:solidFill>
                <a:latin typeface="Lucida Sans Unicode"/>
                <a:ea typeface="微软雅黑" pitchFamily="34" charset="-122"/>
                <a:cs typeface="Lucida Sans Unicode"/>
              </a:rPr>
              <a:t>类，在构造方法中使用</a:t>
            </a:r>
            <a:r>
              <a:rPr lang="en-US" altLang="zh-CN" sz="2400" dirty="0">
                <a:solidFill>
                  <a:schemeClr val="bg1">
                    <a:lumMod val="50000"/>
                  </a:schemeClr>
                </a:solidFill>
                <a:latin typeface="Lucida Sans Unicode"/>
                <a:ea typeface="微软雅黑" pitchFamily="34" charset="-122"/>
                <a:cs typeface="Lucida Sans Unicode"/>
              </a:rPr>
              <a:t>super()</a:t>
            </a:r>
            <a:r>
              <a:rPr lang="zh-CN" altLang="zh-CN" sz="2400" dirty="0">
                <a:solidFill>
                  <a:schemeClr val="bg1">
                    <a:lumMod val="50000"/>
                  </a:schemeClr>
                </a:solidFill>
                <a:latin typeface="Lucida Sans Unicode"/>
                <a:ea typeface="微软雅黑" pitchFamily="34" charset="-122"/>
                <a:cs typeface="Lucida Sans Unicode"/>
              </a:rPr>
              <a:t>语句调用</a:t>
            </a:r>
            <a:r>
              <a:rPr lang="en-US" altLang="zh-CN" sz="2400" dirty="0">
                <a:solidFill>
                  <a:schemeClr val="bg1">
                    <a:lumMod val="50000"/>
                  </a:schemeClr>
                </a:solidFill>
                <a:latin typeface="Lucida Sans Unicode"/>
                <a:ea typeface="微软雅黑" pitchFamily="34" charset="-122"/>
                <a:cs typeface="Lucida Sans Unicode"/>
              </a:rPr>
              <a:t>Exception</a:t>
            </a:r>
            <a:r>
              <a:rPr lang="zh-CN" altLang="zh-CN" sz="2400" dirty="0">
                <a:solidFill>
                  <a:schemeClr val="bg1">
                    <a:lumMod val="50000"/>
                  </a:schemeClr>
                </a:solidFill>
                <a:latin typeface="Lucida Sans Unicode"/>
                <a:ea typeface="微软雅黑" pitchFamily="34" charset="-122"/>
                <a:cs typeface="Lucida Sans Unicode"/>
              </a:rPr>
              <a:t>的构造方法即可。</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自定义异常类中使用</a:t>
            </a:r>
            <a:r>
              <a:rPr lang="en-US" altLang="zh-CN" sz="2400" dirty="0">
                <a:solidFill>
                  <a:schemeClr val="bg1">
                    <a:lumMod val="50000"/>
                  </a:schemeClr>
                </a:solidFill>
                <a:latin typeface="Lucida Sans Unicode"/>
                <a:ea typeface="微软雅黑" pitchFamily="34" charset="-122"/>
                <a:cs typeface="Lucida Sans Unicode"/>
              </a:rPr>
              <a:t>throw</a:t>
            </a:r>
            <a:r>
              <a:rPr lang="zh-CN" altLang="zh-CN" sz="2400" dirty="0">
                <a:solidFill>
                  <a:schemeClr val="bg1">
                    <a:lumMod val="50000"/>
                  </a:schemeClr>
                </a:solidFill>
                <a:latin typeface="Lucida Sans Unicode"/>
                <a:ea typeface="微软雅黑" pitchFamily="34" charset="-122"/>
                <a:cs typeface="Lucida Sans Unicode"/>
              </a:rPr>
              <a:t>关键字在方法中声明异常的实例对象，格式如下：</a:t>
            </a:r>
          </a:p>
          <a:p>
            <a:pPr marL="0" indent="0" eaLnBrk="1" hangingPunct="1">
              <a:lnSpc>
                <a:spcPct val="150000"/>
              </a:lnSpc>
              <a:spcBef>
                <a:spcPct val="0"/>
              </a:spcBef>
              <a:buNone/>
              <a:defRPr/>
            </a:pPr>
            <a:r>
              <a:rPr lang="en-US" altLang="zh-CN" sz="2400" dirty="0">
                <a:solidFill>
                  <a:srgbClr val="FF0000"/>
                </a:solidFill>
                <a:latin typeface="Lucida Sans Unicode"/>
                <a:ea typeface="微软雅黑" pitchFamily="34" charset="-122"/>
                <a:cs typeface="Lucida Sans Unicode"/>
              </a:rPr>
              <a:t>throw Exception</a:t>
            </a:r>
            <a:r>
              <a:rPr lang="zh-CN" altLang="zh-CN" sz="2400" dirty="0">
                <a:solidFill>
                  <a:srgbClr val="FF0000"/>
                </a:solidFill>
                <a:latin typeface="Lucida Sans Unicode"/>
                <a:ea typeface="微软雅黑" pitchFamily="34" charset="-122"/>
                <a:cs typeface="Lucida Sans Unicode"/>
              </a:rPr>
              <a:t>异常对象</a:t>
            </a:r>
          </a:p>
          <a:p>
            <a:pPr marL="0" indent="0" eaLnBrk="1" hangingPunct="1">
              <a:lnSpc>
                <a:spcPct val="150000"/>
              </a:lnSpc>
              <a:spcBef>
                <a:spcPct val="0"/>
              </a:spcBef>
              <a:buNone/>
              <a:defRPr/>
            </a:pP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5985" y="1517015"/>
            <a:ext cx="280035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6948451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4034"/>
                                        </p:tgtEl>
                                        <p:attrNameLst>
                                          <p:attrName>style.visibility</p:attrName>
                                        </p:attrNameLst>
                                      </p:cBhvr>
                                      <p:to>
                                        <p:strVal val="visible"/>
                                      </p:to>
                                    </p:set>
                                    <p:animEffect transition="in" filter="fade">
                                      <p:cBhvr>
                                        <p:cTn id="10" dur="500"/>
                                        <p:tgtEl>
                                          <p:spTgt spid="44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4.7.5  </a:t>
            </a:r>
            <a:r>
              <a:rPr lang="zh-CN" altLang="zh-CN" sz="3200" b="1" dirty="0">
                <a:solidFill>
                  <a:srgbClr val="1353A2"/>
                </a:solidFill>
                <a:latin typeface="微软雅黑" pitchFamily="34" charset="-122"/>
                <a:ea typeface="微软雅黑" pitchFamily="34" charset="-122"/>
              </a:rPr>
              <a:t>自定义异常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117600" y="1209040"/>
            <a:ext cx="10170159" cy="812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下面通过一个案例演示自定义异常类。</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1717040" y="1940560"/>
            <a:ext cx="9347200" cy="4185920"/>
            <a:chOff x="1717040" y="1950720"/>
            <a:chExt cx="9347200" cy="4185920"/>
          </a:xfrm>
        </p:grpSpPr>
        <p:pic>
          <p:nvPicPr>
            <p:cNvPr id="450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040" y="1950720"/>
              <a:ext cx="9347200" cy="418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270759" y="1950720"/>
              <a:ext cx="8595360" cy="4185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 public class Example30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2	public static void main(String[] </a:t>
              </a:r>
              <a:r>
                <a:rPr lang="en-US" altLang="zh-CN" sz="1400" dirty="0" err="1">
                  <a:solidFill>
                    <a:schemeClr val="bg1">
                      <a:lumMod val="50000"/>
                    </a:schemeClr>
                  </a:solidFill>
                  <a:latin typeface="Lucida Sans Unicode"/>
                  <a:ea typeface="微软雅黑" pitchFamily="34" charset="-122"/>
                  <a:cs typeface="Lucida Sans Unicode"/>
                </a:rPr>
                <a:t>args</a:t>
              </a:r>
              <a:r>
                <a:rPr lang="en-US" altLang="zh-CN" sz="1400" dirty="0">
                  <a:solidFill>
                    <a:schemeClr val="bg1">
                      <a:lumMod val="50000"/>
                    </a:schemeClr>
                  </a:solidFill>
                  <a:latin typeface="Lucida Sans Unicode"/>
                  <a:ea typeface="微软雅黑" pitchFamily="34" charset="-122"/>
                  <a:cs typeface="Lucida Sans Unicode"/>
                </a:rPr>
                <a:t>)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3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result = divide(4, -2);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4         </a:t>
              </a:r>
              <a:r>
                <a:rPr lang="en-US" altLang="zh-CN" sz="1400" dirty="0" err="1">
                  <a:solidFill>
                    <a:schemeClr val="bg1">
                      <a:lumMod val="50000"/>
                    </a:schemeClr>
                  </a:solidFill>
                  <a:latin typeface="Lucida Sans Unicode"/>
                  <a:ea typeface="微软雅黑" pitchFamily="34" charset="-122"/>
                  <a:cs typeface="Lucida Sans Unicode"/>
                </a:rPr>
                <a:t>System.out.println</a:t>
              </a:r>
              <a:r>
                <a:rPr lang="en-US" altLang="zh-CN" sz="1400" dirty="0">
                  <a:solidFill>
                    <a:schemeClr val="bg1">
                      <a:lumMod val="50000"/>
                    </a:schemeClr>
                  </a:solidFill>
                  <a:latin typeface="Lucida Sans Unicode"/>
                  <a:ea typeface="微软雅黑" pitchFamily="34" charset="-122"/>
                  <a:cs typeface="Lucida Sans Unicode"/>
                </a:rPr>
                <a:t>(result);</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5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6	//</a:t>
              </a:r>
              <a:r>
                <a:rPr lang="zh-CN" altLang="zh-CN" sz="1400" dirty="0">
                  <a:solidFill>
                    <a:schemeClr val="bg1">
                      <a:lumMod val="50000"/>
                    </a:schemeClr>
                  </a:solidFill>
                  <a:latin typeface="Lucida Sans Unicode"/>
                  <a:ea typeface="微软雅黑" pitchFamily="34" charset="-122"/>
                  <a:cs typeface="Lucida Sans Unicode"/>
                </a:rPr>
                <a:t>下面的方法实现了两个整数相除</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7	public static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divide(</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x,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y)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8		if(y&lt;0){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9			throw new </a:t>
              </a:r>
              <a:r>
                <a:rPr lang="en-US" altLang="zh-CN" sz="1400" dirty="0" err="1">
                  <a:solidFill>
                    <a:schemeClr val="bg1">
                      <a:lumMod val="50000"/>
                    </a:schemeClr>
                  </a:solidFill>
                  <a:latin typeface="Lucida Sans Unicode"/>
                  <a:ea typeface="微软雅黑" pitchFamily="34" charset="-122"/>
                  <a:cs typeface="Lucida Sans Unicode"/>
                </a:rPr>
                <a:t>DivideByMinusException</a:t>
              </a:r>
              <a:r>
                <a:rPr lang="en-US" altLang="zh-CN" sz="1400" dirty="0">
                  <a:solidFill>
                    <a:schemeClr val="bg1">
                      <a:lumMod val="50000"/>
                    </a:schemeClr>
                  </a:solidFill>
                  <a:latin typeface="Lucida Sans Unicode"/>
                  <a:ea typeface="微软雅黑" pitchFamily="34" charset="-122"/>
                  <a:cs typeface="Lucida Sans Unicode"/>
                </a:rPr>
                <a:t>("</a:t>
              </a:r>
              <a:r>
                <a:rPr lang="zh-CN" altLang="zh-CN" sz="1400" dirty="0">
                  <a:solidFill>
                    <a:schemeClr val="bg1">
                      <a:lumMod val="50000"/>
                    </a:schemeClr>
                  </a:solidFill>
                  <a:latin typeface="Lucida Sans Unicode"/>
                  <a:ea typeface="微软雅黑" pitchFamily="34" charset="-122"/>
                  <a:cs typeface="Lucida Sans Unicode"/>
                </a:rPr>
                <a:t>除数是负数</a:t>
              </a:r>
              <a:r>
                <a:rPr lang="en-US" altLang="zh-CN" sz="1400" dirty="0">
                  <a:solidFill>
                    <a:schemeClr val="bg1">
                      <a:lumMod val="50000"/>
                    </a:schemeClr>
                  </a:solidFill>
                  <a:latin typeface="Lucida Sans Unicode"/>
                  <a:ea typeface="微软雅黑" pitchFamily="34" charset="-122"/>
                  <a:cs typeface="Lucida Sans Unicode"/>
                </a:rPr>
                <a:t>");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10		</a:t>
              </a:r>
              <a:r>
                <a:rPr lang="en-US" altLang="zh-CN" sz="1400" dirty="0" err="1">
                  <a:solidFill>
                    <a:schemeClr val="bg1">
                      <a:lumMod val="50000"/>
                    </a:schemeClr>
                  </a:solidFill>
                  <a:latin typeface="Lucida Sans Unicode"/>
                  <a:ea typeface="微软雅黑" pitchFamily="34" charset="-122"/>
                  <a:cs typeface="Lucida Sans Unicode"/>
                </a:rPr>
                <a:t>int</a:t>
              </a:r>
              <a:r>
                <a:rPr lang="en-US" altLang="zh-CN" sz="1400" dirty="0">
                  <a:solidFill>
                    <a:schemeClr val="bg1">
                      <a:lumMod val="50000"/>
                    </a:schemeClr>
                  </a:solidFill>
                  <a:latin typeface="Lucida Sans Unicode"/>
                  <a:ea typeface="微软雅黑" pitchFamily="34" charset="-122"/>
                  <a:cs typeface="Lucida Sans Unicode"/>
                </a:rPr>
                <a:t> result = x / y;   	// </a:t>
              </a:r>
              <a:r>
                <a:rPr lang="zh-CN" altLang="zh-CN" sz="1400" dirty="0">
                  <a:solidFill>
                    <a:schemeClr val="bg1">
                      <a:lumMod val="50000"/>
                    </a:schemeClr>
                  </a:solidFill>
                  <a:latin typeface="Lucida Sans Unicode"/>
                  <a:ea typeface="微软雅黑" pitchFamily="34" charset="-122"/>
                  <a:cs typeface="Lucida Sans Unicode"/>
                </a:rPr>
                <a:t>定义一个变量</a:t>
              </a:r>
              <a:r>
                <a:rPr lang="en-US" altLang="zh-CN" sz="1400" dirty="0">
                  <a:solidFill>
                    <a:schemeClr val="bg1">
                      <a:lumMod val="50000"/>
                    </a:schemeClr>
                  </a:solidFill>
                  <a:latin typeface="Lucida Sans Unicode"/>
                  <a:ea typeface="微软雅黑" pitchFamily="34" charset="-122"/>
                  <a:cs typeface="Lucida Sans Unicode"/>
                </a:rPr>
                <a:t>result</a:t>
              </a:r>
              <a:r>
                <a:rPr lang="zh-CN" altLang="zh-CN" sz="1400" dirty="0">
                  <a:solidFill>
                    <a:schemeClr val="bg1">
                      <a:lumMod val="50000"/>
                    </a:schemeClr>
                  </a:solidFill>
                  <a:latin typeface="Lucida Sans Unicode"/>
                  <a:ea typeface="微软雅黑" pitchFamily="34" charset="-122"/>
                  <a:cs typeface="Lucida Sans Unicode"/>
                </a:rPr>
                <a:t>记录两个数相除的结果</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11		return result;         	// </a:t>
              </a:r>
              <a:r>
                <a:rPr lang="zh-CN" altLang="zh-CN" sz="1400" dirty="0">
                  <a:solidFill>
                    <a:schemeClr val="bg1">
                      <a:lumMod val="50000"/>
                    </a:schemeClr>
                  </a:solidFill>
                  <a:latin typeface="Lucida Sans Unicode"/>
                  <a:ea typeface="微软雅黑" pitchFamily="34" charset="-122"/>
                  <a:cs typeface="Lucida Sans Unicode"/>
                </a:rPr>
                <a:t>将结果返回</a:t>
              </a: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12	}</a:t>
              </a:r>
              <a:endParaRPr lang="zh-CN" altLang="zh-CN" sz="14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400" dirty="0">
                  <a:solidFill>
                    <a:schemeClr val="bg1">
                      <a:lumMod val="50000"/>
                    </a:schemeClr>
                  </a:solidFill>
                  <a:latin typeface="Lucida Sans Unicode"/>
                  <a:ea typeface="微软雅黑" pitchFamily="34" charset="-122"/>
                  <a:cs typeface="Lucida Sans Unicode"/>
                </a:rPr>
                <a:t>13 }</a:t>
              </a:r>
              <a:endParaRPr lang="zh-CN" altLang="zh-CN" sz="1400" dirty="0">
                <a:solidFill>
                  <a:schemeClr val="bg1">
                    <a:lumMod val="50000"/>
                  </a:schemeClr>
                </a:solidFill>
                <a:latin typeface="Lucida Sans Unicode"/>
                <a:ea typeface="微软雅黑" pitchFamily="34" charset="-122"/>
                <a:cs typeface="Lucida Sans Unicode"/>
              </a:endParaRPr>
            </a:p>
          </p:txBody>
        </p:sp>
      </p:grpSp>
    </p:spTree>
    <p:custDataLst>
      <p:tags r:id="rId1"/>
    </p:custDataLst>
    <p:extLst>
      <p:ext uri="{BB962C8B-B14F-4D97-AF65-F5344CB8AC3E}">
        <p14:creationId xmlns:p14="http://schemas.microsoft.com/office/powerpoint/2010/main" val="1481499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4.7.5  </a:t>
            </a:r>
            <a:r>
              <a:rPr lang="zh-CN" altLang="zh-CN" sz="3200" b="1" dirty="0">
                <a:solidFill>
                  <a:srgbClr val="1353A2"/>
                </a:solidFill>
                <a:latin typeface="微软雅黑" pitchFamily="34" charset="-122"/>
                <a:ea typeface="微软雅黑" pitchFamily="34" charset="-122"/>
              </a:rPr>
              <a:t>自定义异常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83359" y="1381760"/>
            <a:ext cx="6847841" cy="812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编译程序，编译器报错，如下图。</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a:blip r:embed="rId4"/>
          <a:stretch>
            <a:fillRect/>
          </a:stretch>
        </p:blipFill>
        <p:spPr>
          <a:xfrm>
            <a:off x="2155190" y="2403474"/>
            <a:ext cx="8531859" cy="2524126"/>
          </a:xfrm>
          <a:prstGeom prst="rect">
            <a:avLst/>
          </a:prstGeom>
        </p:spPr>
      </p:pic>
    </p:spTree>
    <p:custDataLst>
      <p:tags r:id="rId1"/>
    </p:custDataLst>
    <p:extLst>
      <p:ext uri="{BB962C8B-B14F-4D97-AF65-F5344CB8AC3E}">
        <p14:creationId xmlns:p14="http://schemas.microsoft.com/office/powerpoint/2010/main" val="11123428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4.7.5  </a:t>
            </a:r>
            <a:r>
              <a:rPr lang="zh-CN" altLang="zh-CN" sz="3200" b="1" dirty="0">
                <a:solidFill>
                  <a:srgbClr val="1353A2"/>
                </a:solidFill>
                <a:latin typeface="微软雅黑" pitchFamily="34" charset="-122"/>
                <a:ea typeface="微软雅黑" pitchFamily="34" charset="-122"/>
              </a:rPr>
              <a:t>自定义异常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80159" y="1503680"/>
            <a:ext cx="10170159" cy="4135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从</a:t>
            </a:r>
            <a:r>
              <a:rPr lang="zh-CN" altLang="en-US" sz="2400" dirty="0">
                <a:solidFill>
                  <a:schemeClr val="bg1">
                    <a:lumMod val="50000"/>
                  </a:schemeClr>
                </a:solidFill>
                <a:latin typeface="Lucida Sans Unicode"/>
                <a:ea typeface="微软雅黑" pitchFamily="34" charset="-122"/>
                <a:cs typeface="Lucida Sans Unicode"/>
              </a:rPr>
              <a:t>运行结果</a:t>
            </a:r>
            <a:r>
              <a:rPr lang="zh-CN" altLang="zh-CN" sz="2400" dirty="0">
                <a:solidFill>
                  <a:schemeClr val="bg1">
                    <a:lumMod val="50000"/>
                  </a:schemeClr>
                </a:solidFill>
                <a:latin typeface="Lucida Sans Unicode"/>
                <a:ea typeface="微软雅黑" pitchFamily="34" charset="-122"/>
                <a:cs typeface="Lucida Sans Unicode"/>
              </a:rPr>
              <a:t>可以看出，程序在编译时就发生了异常。因为在一个方法内使用</a:t>
            </a:r>
            <a:r>
              <a:rPr lang="en-US" altLang="zh-CN" sz="2400" dirty="0">
                <a:solidFill>
                  <a:schemeClr val="bg1">
                    <a:lumMod val="50000"/>
                  </a:schemeClr>
                </a:solidFill>
                <a:latin typeface="Lucida Sans Unicode"/>
                <a:ea typeface="微软雅黑" pitchFamily="34" charset="-122"/>
                <a:cs typeface="Lucida Sans Unicode"/>
              </a:rPr>
              <a:t>throw</a:t>
            </a:r>
            <a:r>
              <a:rPr lang="zh-CN" altLang="zh-CN" sz="2400" dirty="0">
                <a:solidFill>
                  <a:schemeClr val="bg1">
                    <a:lumMod val="50000"/>
                  </a:schemeClr>
                </a:solidFill>
                <a:latin typeface="Lucida Sans Unicode"/>
                <a:ea typeface="微软雅黑" pitchFamily="34" charset="-122"/>
                <a:cs typeface="Lucida Sans Unicode"/>
              </a:rPr>
              <a:t>关键字抛出异常对象时，需要使用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语句对抛出的异常进行处理，或者在</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方法上使用</a:t>
            </a:r>
            <a:r>
              <a:rPr lang="en-US" altLang="zh-CN" sz="2400" dirty="0">
                <a:solidFill>
                  <a:schemeClr val="bg1">
                    <a:lumMod val="50000"/>
                  </a:schemeClr>
                </a:solidFill>
                <a:latin typeface="Lucida Sans Unicode"/>
                <a:ea typeface="微软雅黑" pitchFamily="34" charset="-122"/>
                <a:cs typeface="Lucida Sans Unicode"/>
              </a:rPr>
              <a:t>throws</a:t>
            </a:r>
            <a:r>
              <a:rPr lang="zh-CN" altLang="zh-CN" sz="2400" dirty="0">
                <a:solidFill>
                  <a:schemeClr val="bg1">
                    <a:lumMod val="50000"/>
                  </a:schemeClr>
                </a:solidFill>
                <a:latin typeface="Lucida Sans Unicode"/>
                <a:ea typeface="微软雅黑" pitchFamily="34" charset="-122"/>
                <a:cs typeface="Lucida Sans Unicode"/>
              </a:rPr>
              <a:t>关键字声明抛出异常，由该方法的调用者负责处理。但是</a:t>
            </a:r>
            <a:r>
              <a:rPr lang="zh-CN" altLang="en-US" sz="2400" dirty="0">
                <a:solidFill>
                  <a:schemeClr val="bg1">
                    <a:lumMod val="50000"/>
                  </a:schemeClr>
                </a:solidFill>
                <a:latin typeface="Lucida Sans Unicode"/>
                <a:ea typeface="微软雅黑" pitchFamily="34" charset="-122"/>
                <a:cs typeface="Lucida Sans Unicode"/>
              </a:rPr>
              <a:t>程序</a:t>
            </a:r>
            <a:r>
              <a:rPr lang="zh-CN" altLang="zh-CN" sz="2400" dirty="0">
                <a:solidFill>
                  <a:schemeClr val="bg1">
                    <a:lumMod val="50000"/>
                  </a:schemeClr>
                </a:solidFill>
                <a:latin typeface="Lucida Sans Unicode"/>
                <a:ea typeface="微软雅黑" pitchFamily="34" charset="-122"/>
                <a:cs typeface="Lucida Sans Unicode"/>
              </a:rPr>
              <a:t>没有这样做。</a:t>
            </a:r>
          </a:p>
          <a:p>
            <a:pPr marL="0" indent="0" eaLnBrk="1" hangingPunct="1">
              <a:lnSpc>
                <a:spcPct val="150000"/>
              </a:lnSpc>
              <a:spcBef>
                <a:spcPct val="0"/>
              </a:spcBef>
              <a:buNone/>
              <a:defRPr/>
            </a:pPr>
            <a:r>
              <a:rPr lang="zh-CN" altLang="zh-CN" sz="2400" dirty="0">
                <a:solidFill>
                  <a:schemeClr val="bg1">
                    <a:lumMod val="50000"/>
                  </a:schemeClr>
                </a:solidFill>
                <a:latin typeface="Lucida Sans Unicode"/>
                <a:ea typeface="微软雅黑" pitchFamily="34" charset="-122"/>
                <a:cs typeface="Lucida Sans Unicode"/>
              </a:rPr>
              <a:t>为了解决上面的问题，对</a:t>
            </a:r>
            <a:r>
              <a:rPr lang="zh-CN" altLang="en-US" sz="2400" dirty="0">
                <a:solidFill>
                  <a:schemeClr val="bg1">
                    <a:lumMod val="50000"/>
                  </a:schemeClr>
                </a:solidFill>
                <a:latin typeface="Lucida Sans Unicode"/>
                <a:ea typeface="微软雅黑" pitchFamily="34" charset="-122"/>
                <a:cs typeface="Lucida Sans Unicode"/>
              </a:rPr>
              <a:t>程序</a:t>
            </a:r>
            <a:r>
              <a:rPr lang="zh-CN" altLang="zh-CN" sz="2400" dirty="0">
                <a:solidFill>
                  <a:schemeClr val="bg1">
                    <a:lumMod val="50000"/>
                  </a:schemeClr>
                </a:solidFill>
                <a:latin typeface="Lucida Sans Unicode"/>
                <a:ea typeface="微软雅黑" pitchFamily="34" charset="-122"/>
                <a:cs typeface="Lucida Sans Unicode"/>
              </a:rPr>
              <a:t>进行修改，在</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方法上，使用</a:t>
            </a:r>
            <a:r>
              <a:rPr lang="en-US" altLang="zh-CN" sz="2400" dirty="0">
                <a:solidFill>
                  <a:schemeClr val="bg1">
                    <a:lumMod val="50000"/>
                  </a:schemeClr>
                </a:solidFill>
                <a:latin typeface="Lucida Sans Unicode"/>
                <a:ea typeface="微软雅黑" pitchFamily="34" charset="-122"/>
                <a:cs typeface="Lucida Sans Unicode"/>
              </a:rPr>
              <a:t>throws</a:t>
            </a:r>
            <a:r>
              <a:rPr lang="zh-CN" altLang="zh-CN" sz="2400" dirty="0">
                <a:solidFill>
                  <a:schemeClr val="bg1">
                    <a:lumMod val="50000"/>
                  </a:schemeClr>
                </a:solidFill>
                <a:latin typeface="Lucida Sans Unicode"/>
                <a:ea typeface="微软雅黑" pitchFamily="34" charset="-122"/>
                <a:cs typeface="Lucida Sans Unicode"/>
              </a:rPr>
              <a:t>关键字声明抛出</a:t>
            </a:r>
            <a:r>
              <a:rPr lang="en-US" altLang="zh-CN" sz="2400" dirty="0" err="1">
                <a:solidFill>
                  <a:schemeClr val="bg1">
                    <a:lumMod val="50000"/>
                  </a:schemeClr>
                </a:solidFill>
                <a:latin typeface="Lucida Sans Unicode"/>
                <a:ea typeface="微软雅黑" pitchFamily="34" charset="-122"/>
                <a:cs typeface="Lucida Sans Unicode"/>
              </a:rPr>
              <a:t>DivideByMinusException</a:t>
            </a:r>
            <a:r>
              <a:rPr lang="zh-CN" altLang="zh-CN" sz="2400" dirty="0">
                <a:solidFill>
                  <a:schemeClr val="bg1">
                    <a:lumMod val="50000"/>
                  </a:schemeClr>
                </a:solidFill>
                <a:latin typeface="Lucida Sans Unicode"/>
                <a:ea typeface="微软雅黑" pitchFamily="34" charset="-122"/>
                <a:cs typeface="Lucida Sans Unicode"/>
              </a:rPr>
              <a:t>异常，并在调用</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方法时使用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语句对异常进行处理</a:t>
            </a:r>
            <a:r>
              <a:rPr lang="zh-CN" altLang="en-US" sz="2400" dirty="0">
                <a:solidFill>
                  <a:schemeClr val="bg1">
                    <a:lumMod val="50000"/>
                  </a:schemeClr>
                </a:solidFill>
                <a:latin typeface="Lucida Sans Unicode"/>
                <a:ea typeface="微软雅黑" pitchFamily="34" charset="-122"/>
                <a:cs typeface="Lucida Sans Unicode"/>
              </a:rPr>
              <a:t>。</a:t>
            </a:r>
            <a:endParaRPr lang="zh-CN" altLang="zh-CN" sz="2400" dirty="0">
              <a:solidFill>
                <a:schemeClr val="bg1">
                  <a:lumMod val="50000"/>
                </a:schemeClr>
              </a:solidFill>
              <a:latin typeface="Lucida Sans Unicode"/>
              <a:ea typeface="微软雅黑" pitchFamily="34" charset="-122"/>
              <a:cs typeface="Lucida Sans Unicode"/>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8734089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4.7.5  </a:t>
            </a:r>
            <a:r>
              <a:rPr lang="zh-CN" altLang="zh-CN" sz="3200" b="1" dirty="0">
                <a:solidFill>
                  <a:srgbClr val="1353A2"/>
                </a:solidFill>
                <a:latin typeface="微软雅黑" pitchFamily="34" charset="-122"/>
                <a:ea typeface="微软雅黑" pitchFamily="34" charset="-122"/>
              </a:rPr>
              <a:t>自定义异常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1559559" y="1635760"/>
            <a:ext cx="9672320" cy="4094480"/>
            <a:chOff x="1422400" y="1706880"/>
            <a:chExt cx="9672320" cy="4094480"/>
          </a:xfrm>
        </p:grpSpPr>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1706880"/>
              <a:ext cx="9672320" cy="409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a:spLocks/>
            </p:cNvSpPr>
            <p:nvPr/>
          </p:nvSpPr>
          <p:spPr>
            <a:xfrm>
              <a:off x="2001519" y="1869440"/>
              <a:ext cx="8727441" cy="3789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 public class Example31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2	public static void main(String[] </a:t>
              </a:r>
              <a:r>
                <a:rPr lang="en-US" altLang="zh-CN" sz="1600" dirty="0" err="1">
                  <a:solidFill>
                    <a:schemeClr val="bg1">
                      <a:lumMod val="50000"/>
                    </a:schemeClr>
                  </a:solidFill>
                  <a:latin typeface="Lucida Sans Unicode"/>
                  <a:ea typeface="微软雅黑" pitchFamily="34" charset="-122"/>
                  <a:cs typeface="Lucida Sans Unicode"/>
                </a:rPr>
                <a:t>args</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3              // </a:t>
              </a:r>
              <a:r>
                <a:rPr lang="zh-CN" altLang="zh-CN" sz="1600" dirty="0">
                  <a:solidFill>
                    <a:schemeClr val="bg1">
                      <a:lumMod val="50000"/>
                    </a:schemeClr>
                  </a:solidFill>
                  <a:latin typeface="Lucida Sans Unicode"/>
                  <a:ea typeface="微软雅黑" pitchFamily="34" charset="-122"/>
                  <a:cs typeface="Lucida Sans Unicode"/>
                </a:rPr>
                <a:t>下面的代码定义了一个</a:t>
              </a:r>
              <a:r>
                <a:rPr lang="en-US" altLang="zh-CN" sz="1600" dirty="0">
                  <a:solidFill>
                    <a:schemeClr val="bg1">
                      <a:lumMod val="50000"/>
                    </a:schemeClr>
                  </a:solidFill>
                  <a:latin typeface="Lucida Sans Unicode"/>
                  <a:ea typeface="微软雅黑" pitchFamily="34" charset="-122"/>
                  <a:cs typeface="Lucida Sans Unicode"/>
                </a:rPr>
                <a:t>try…catch</a:t>
              </a:r>
              <a:r>
                <a:rPr lang="zh-CN" altLang="zh-CN" sz="1600" dirty="0">
                  <a:solidFill>
                    <a:schemeClr val="bg1">
                      <a:lumMod val="50000"/>
                    </a:schemeClr>
                  </a:solidFill>
                  <a:latin typeface="Lucida Sans Unicode"/>
                  <a:ea typeface="微软雅黑" pitchFamily="34" charset="-122"/>
                  <a:cs typeface="Lucida Sans Unicode"/>
                </a:rPr>
                <a:t>语句用于捕获异常</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4		try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5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result = divide(4, -2);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6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(result);</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7		} catch (</a:t>
              </a:r>
              <a:r>
                <a:rPr lang="en-US" altLang="zh-CN" sz="1600" dirty="0" err="1">
                  <a:solidFill>
                    <a:schemeClr val="bg1">
                      <a:lumMod val="50000"/>
                    </a:schemeClr>
                  </a:solidFill>
                  <a:latin typeface="Lucida Sans Unicode"/>
                  <a:ea typeface="微软雅黑" pitchFamily="34" charset="-122"/>
                  <a:cs typeface="Lucida Sans Unicode"/>
                </a:rPr>
                <a:t>DivideByMinusException</a:t>
              </a:r>
              <a:r>
                <a:rPr lang="en-US" altLang="zh-CN" sz="1600" dirty="0">
                  <a:solidFill>
                    <a:schemeClr val="bg1">
                      <a:lumMod val="50000"/>
                    </a:schemeClr>
                  </a:solidFill>
                  <a:latin typeface="Lucida Sans Unicode"/>
                  <a:ea typeface="微软雅黑" pitchFamily="34" charset="-122"/>
                  <a:cs typeface="Lucida Sans Unicode"/>
                </a:rPr>
                <a:t> e) {     // </a:t>
              </a:r>
              <a:r>
                <a:rPr lang="zh-CN" altLang="zh-CN" sz="1600" dirty="0">
                  <a:solidFill>
                    <a:schemeClr val="bg1">
                      <a:lumMod val="50000"/>
                    </a:schemeClr>
                  </a:solidFill>
                  <a:latin typeface="Lucida Sans Unicode"/>
                  <a:ea typeface="微软雅黑" pitchFamily="34" charset="-122"/>
                  <a:cs typeface="Lucida Sans Unicode"/>
                </a:rPr>
                <a:t>对捕获到的异常进行处理</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8			</a:t>
              </a:r>
              <a:r>
                <a:rPr lang="en-US" altLang="zh-CN" sz="1600" dirty="0" err="1">
                  <a:solidFill>
                    <a:schemeClr val="bg1">
                      <a:lumMod val="50000"/>
                    </a:schemeClr>
                  </a:solidFill>
                  <a:latin typeface="Lucida Sans Unicode"/>
                  <a:ea typeface="微软雅黑" pitchFamily="34" charset="-122"/>
                  <a:cs typeface="Lucida Sans Unicode"/>
                </a:rPr>
                <a:t>System.out.println</a:t>
              </a:r>
              <a:r>
                <a:rPr lang="en-US" altLang="zh-CN" sz="1600" dirty="0">
                  <a:solidFill>
                    <a:schemeClr val="bg1">
                      <a:lumMod val="50000"/>
                    </a:schemeClr>
                  </a:solidFill>
                  <a:latin typeface="Lucida Sans Unicode"/>
                  <a:ea typeface="微软雅黑" pitchFamily="34" charset="-122"/>
                  <a:cs typeface="Lucida Sans Unicode"/>
                </a:rPr>
                <a:t>(</a:t>
              </a:r>
              <a:r>
                <a:rPr lang="en-US" altLang="zh-CN" sz="1600" dirty="0" err="1">
                  <a:solidFill>
                    <a:schemeClr val="bg1">
                      <a:lumMod val="50000"/>
                    </a:schemeClr>
                  </a:solidFill>
                  <a:latin typeface="Lucida Sans Unicode"/>
                  <a:ea typeface="微软雅黑" pitchFamily="34" charset="-122"/>
                  <a:cs typeface="Lucida Sans Unicode"/>
                </a:rPr>
                <a:t>e.getMessage</a:t>
              </a:r>
              <a:r>
                <a:rPr lang="en-US" altLang="zh-CN" sz="1600" dirty="0">
                  <a:solidFill>
                    <a:schemeClr val="bg1">
                      <a:lumMod val="50000"/>
                    </a:schemeClr>
                  </a:solidFill>
                  <a:latin typeface="Lucida Sans Unicode"/>
                  <a:ea typeface="微软雅黑" pitchFamily="34" charset="-122"/>
                  <a:cs typeface="Lucida Sans Unicode"/>
                </a:rPr>
                <a:t>()); // </a:t>
              </a:r>
              <a:r>
                <a:rPr lang="zh-CN" altLang="zh-CN" sz="1600" dirty="0">
                  <a:solidFill>
                    <a:schemeClr val="bg1">
                      <a:lumMod val="50000"/>
                    </a:schemeClr>
                  </a:solidFill>
                  <a:latin typeface="Lucida Sans Unicode"/>
                  <a:ea typeface="微软雅黑" pitchFamily="34" charset="-122"/>
                  <a:cs typeface="Lucida Sans Unicode"/>
                </a:rPr>
                <a:t>打印捕获的异常信息</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9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10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p:txBody>
        </p:sp>
      </p:gr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3231271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4.7.5  </a:t>
            </a:r>
            <a:r>
              <a:rPr lang="zh-CN" altLang="zh-CN" sz="3200" b="1" dirty="0">
                <a:solidFill>
                  <a:srgbClr val="1353A2"/>
                </a:solidFill>
                <a:latin typeface="微软雅黑" pitchFamily="34" charset="-122"/>
                <a:ea typeface="微软雅黑" pitchFamily="34" charset="-122"/>
              </a:rPr>
              <a:t>自定义异常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1483360" y="1686560"/>
            <a:ext cx="9489440" cy="3901440"/>
            <a:chOff x="1483360" y="1686560"/>
            <a:chExt cx="9489440" cy="3901440"/>
          </a:xfrm>
        </p:grpSpPr>
        <p:pic>
          <p:nvPicPr>
            <p:cNvPr id="471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360" y="1686560"/>
              <a:ext cx="9489440" cy="390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a:spLocks/>
            </p:cNvSpPr>
            <p:nvPr/>
          </p:nvSpPr>
          <p:spPr>
            <a:xfrm>
              <a:off x="2021841" y="2032000"/>
              <a:ext cx="8382000" cy="3322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11 // </a:t>
              </a:r>
              <a:r>
                <a:rPr lang="zh-CN" altLang="zh-CN" sz="1600" dirty="0">
                  <a:solidFill>
                    <a:schemeClr val="bg1">
                      <a:lumMod val="50000"/>
                    </a:schemeClr>
                  </a:solidFill>
                  <a:latin typeface="Lucida Sans Unicode"/>
                  <a:ea typeface="微软雅黑" pitchFamily="34" charset="-122"/>
                  <a:cs typeface="Lucida Sans Unicode"/>
                </a:rPr>
                <a:t>下面的方法实现了两个整数相除，并使用</a:t>
              </a:r>
              <a:r>
                <a:rPr lang="en-US" altLang="zh-CN" sz="1600" dirty="0">
                  <a:solidFill>
                    <a:schemeClr val="bg1">
                      <a:lumMod val="50000"/>
                    </a:schemeClr>
                  </a:solidFill>
                  <a:latin typeface="Lucida Sans Unicode"/>
                  <a:ea typeface="微软雅黑" pitchFamily="34" charset="-122"/>
                  <a:cs typeface="Lucida Sans Unicode"/>
                </a:rPr>
                <a:t>throws</a:t>
              </a:r>
              <a:r>
                <a:rPr lang="zh-CN" altLang="zh-CN" sz="1600" dirty="0">
                  <a:solidFill>
                    <a:schemeClr val="bg1">
                      <a:lumMod val="50000"/>
                    </a:schemeClr>
                  </a:solidFill>
                  <a:latin typeface="Lucida Sans Unicode"/>
                  <a:ea typeface="微软雅黑" pitchFamily="34" charset="-122"/>
                  <a:cs typeface="Lucida Sans Unicode"/>
                </a:rPr>
                <a:t>关键字声明抛出自定义异常</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12	public static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divide(</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x,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y) throws </a:t>
              </a:r>
              <a:r>
                <a:rPr lang="en-US" altLang="zh-CN" sz="1600" dirty="0" err="1">
                  <a:solidFill>
                    <a:schemeClr val="bg1">
                      <a:lumMod val="50000"/>
                    </a:schemeClr>
                  </a:solidFill>
                  <a:latin typeface="Lucida Sans Unicode"/>
                  <a:ea typeface="微软雅黑" pitchFamily="34" charset="-122"/>
                  <a:cs typeface="Lucida Sans Unicode"/>
                </a:rPr>
                <a:t>DivideByMinusException</a:t>
              </a:r>
              <a:r>
                <a:rPr lang="en-US" altLang="zh-CN" sz="1600" dirty="0">
                  <a:solidFill>
                    <a:schemeClr val="bg1">
                      <a:lumMod val="50000"/>
                    </a:schemeClr>
                  </a:solidFill>
                  <a:latin typeface="Lucida Sans Unicode"/>
                  <a:ea typeface="微软雅黑" pitchFamily="34" charset="-122"/>
                  <a:cs typeface="Lucida Sans Unicode"/>
                </a:rPr>
                <a:t>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13		if (y &lt; 0)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14			throw new </a:t>
              </a:r>
              <a:r>
                <a:rPr lang="en-US" altLang="zh-CN" sz="1600" dirty="0" err="1">
                  <a:solidFill>
                    <a:schemeClr val="bg1">
                      <a:lumMod val="50000"/>
                    </a:schemeClr>
                  </a:solidFill>
                  <a:latin typeface="Lucida Sans Unicode"/>
                  <a:ea typeface="微软雅黑" pitchFamily="34" charset="-122"/>
                  <a:cs typeface="Lucida Sans Unicode"/>
                </a:rPr>
                <a:t>DivideByMinusException</a:t>
              </a:r>
              <a:r>
                <a:rPr lang="en-US" altLang="zh-CN" sz="1600" dirty="0">
                  <a:solidFill>
                    <a:schemeClr val="bg1">
                      <a:lumMod val="50000"/>
                    </a:schemeClr>
                  </a:solidFill>
                  <a:latin typeface="Lucida Sans Unicode"/>
                  <a:ea typeface="微软雅黑" pitchFamily="34" charset="-122"/>
                  <a:cs typeface="Lucida Sans Unicode"/>
                </a:rPr>
                <a:t>("</a:t>
              </a:r>
              <a:r>
                <a:rPr lang="zh-CN" altLang="zh-CN" sz="1600" dirty="0">
                  <a:solidFill>
                    <a:schemeClr val="bg1">
                      <a:lumMod val="50000"/>
                    </a:schemeClr>
                  </a:solidFill>
                  <a:latin typeface="Lucida Sans Unicode"/>
                  <a:ea typeface="微软雅黑" pitchFamily="34" charset="-122"/>
                  <a:cs typeface="Lucida Sans Unicode"/>
                </a:rPr>
                <a:t>除数是负数</a:t>
              </a:r>
              <a:r>
                <a:rPr lang="en-US" altLang="zh-CN" sz="1600" dirty="0">
                  <a:solidFill>
                    <a:schemeClr val="bg1">
                      <a:lumMod val="50000"/>
                    </a:schemeClr>
                  </a:solidFill>
                  <a:latin typeface="Lucida Sans Unicode"/>
                  <a:ea typeface="微软雅黑" pitchFamily="34" charset="-122"/>
                  <a:cs typeface="Lucida Sans Unicode"/>
                </a:rPr>
                <a:t>");</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15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16		</a:t>
              </a:r>
              <a:r>
                <a:rPr lang="en-US" altLang="zh-CN" sz="1600" dirty="0" err="1">
                  <a:solidFill>
                    <a:schemeClr val="bg1">
                      <a:lumMod val="50000"/>
                    </a:schemeClr>
                  </a:solidFill>
                  <a:latin typeface="Lucida Sans Unicode"/>
                  <a:ea typeface="微软雅黑" pitchFamily="34" charset="-122"/>
                  <a:cs typeface="Lucida Sans Unicode"/>
                </a:rPr>
                <a:t>int</a:t>
              </a:r>
              <a:r>
                <a:rPr lang="en-US" altLang="zh-CN" sz="1600" dirty="0">
                  <a:solidFill>
                    <a:schemeClr val="bg1">
                      <a:lumMod val="50000"/>
                    </a:schemeClr>
                  </a:solidFill>
                  <a:latin typeface="Lucida Sans Unicode"/>
                  <a:ea typeface="微软雅黑" pitchFamily="34" charset="-122"/>
                  <a:cs typeface="Lucida Sans Unicode"/>
                </a:rPr>
                <a:t> result = x / y;     // </a:t>
              </a:r>
              <a:r>
                <a:rPr lang="zh-CN" altLang="zh-CN" sz="1600" dirty="0">
                  <a:solidFill>
                    <a:schemeClr val="bg1">
                      <a:lumMod val="50000"/>
                    </a:schemeClr>
                  </a:solidFill>
                  <a:latin typeface="Lucida Sans Unicode"/>
                  <a:ea typeface="微软雅黑" pitchFamily="34" charset="-122"/>
                  <a:cs typeface="Lucida Sans Unicode"/>
                </a:rPr>
                <a:t>定义一个变量</a:t>
              </a:r>
              <a:r>
                <a:rPr lang="en-US" altLang="zh-CN" sz="1600" dirty="0">
                  <a:solidFill>
                    <a:schemeClr val="bg1">
                      <a:lumMod val="50000"/>
                    </a:schemeClr>
                  </a:solidFill>
                  <a:latin typeface="Lucida Sans Unicode"/>
                  <a:ea typeface="微软雅黑" pitchFamily="34" charset="-122"/>
                  <a:cs typeface="Lucida Sans Unicode"/>
                </a:rPr>
                <a:t>result</a:t>
              </a:r>
              <a:r>
                <a:rPr lang="zh-CN" altLang="zh-CN" sz="1600" dirty="0">
                  <a:solidFill>
                    <a:schemeClr val="bg1">
                      <a:lumMod val="50000"/>
                    </a:schemeClr>
                  </a:solidFill>
                  <a:latin typeface="Lucida Sans Unicode"/>
                  <a:ea typeface="微软雅黑" pitchFamily="34" charset="-122"/>
                  <a:cs typeface="Lucida Sans Unicode"/>
                </a:rPr>
                <a:t>记录两个数相除的结果</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17		return result;           // </a:t>
              </a:r>
              <a:r>
                <a:rPr lang="zh-CN" altLang="zh-CN" sz="1600" dirty="0">
                  <a:solidFill>
                    <a:schemeClr val="bg1">
                      <a:lumMod val="50000"/>
                    </a:schemeClr>
                  </a:solidFill>
                  <a:latin typeface="Lucida Sans Unicode"/>
                  <a:ea typeface="微软雅黑" pitchFamily="34" charset="-122"/>
                  <a:cs typeface="Lucida Sans Unicode"/>
                </a:rPr>
                <a:t>将结果返回</a:t>
              </a: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18	}</a:t>
              </a:r>
              <a:endParaRPr lang="zh-CN" altLang="zh-CN" sz="1600" dirty="0">
                <a:solidFill>
                  <a:schemeClr val="bg1">
                    <a:lumMod val="50000"/>
                  </a:schemeClr>
                </a:solidFill>
                <a:latin typeface="Lucida Sans Unicode"/>
                <a:ea typeface="微软雅黑" pitchFamily="34" charset="-122"/>
                <a:cs typeface="Lucida Sans Unicode"/>
              </a:endParaRPr>
            </a:p>
            <a:p>
              <a:pPr marL="0" lvl="0" indent="0" eaLnBrk="1" hangingPunct="1">
                <a:lnSpc>
                  <a:spcPct val="150000"/>
                </a:lnSpc>
                <a:spcBef>
                  <a:spcPct val="0"/>
                </a:spcBef>
                <a:buNone/>
                <a:defRPr/>
              </a:pPr>
              <a:r>
                <a:rPr lang="en-US" altLang="zh-CN" sz="1600" dirty="0">
                  <a:solidFill>
                    <a:schemeClr val="bg1">
                      <a:lumMod val="50000"/>
                    </a:schemeClr>
                  </a:solidFill>
                  <a:latin typeface="Lucida Sans Unicode"/>
                  <a:ea typeface="微软雅黑" pitchFamily="34" charset="-122"/>
                  <a:cs typeface="Lucida Sans Unicode"/>
                </a:rPr>
                <a:t>19 }</a:t>
              </a:r>
              <a:endParaRPr lang="zh-CN" altLang="zh-CN" sz="1600" dirty="0">
                <a:solidFill>
                  <a:schemeClr val="bg1">
                    <a:lumMod val="50000"/>
                  </a:schemeClr>
                </a:solidFill>
                <a:latin typeface="Lucida Sans Unicode"/>
                <a:ea typeface="微软雅黑" pitchFamily="34" charset="-122"/>
                <a:cs typeface="Lucida Sans Unicode"/>
              </a:endParaRPr>
            </a:p>
          </p:txBody>
        </p:sp>
      </p:gr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1564035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4.7.5  </a:t>
            </a:r>
            <a:r>
              <a:rPr lang="zh-CN" altLang="zh-CN" sz="3200" b="1" dirty="0">
                <a:solidFill>
                  <a:srgbClr val="1353A2"/>
                </a:solidFill>
                <a:latin typeface="微软雅黑" pitchFamily="34" charset="-122"/>
                <a:ea typeface="微软雅黑" pitchFamily="34" charset="-122"/>
              </a:rPr>
              <a:t>自定义异常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280159" y="1503680"/>
            <a:ext cx="10170159" cy="843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程序运行结果如下图。</a:t>
            </a:r>
            <a:endParaRPr lang="zh-CN" altLang="zh-CN" sz="2400" dirty="0">
              <a:solidFill>
                <a:schemeClr val="bg1">
                  <a:lumMod val="50000"/>
                </a:schemeClr>
              </a:solidFill>
              <a:latin typeface="Lucida Sans Unicode"/>
              <a:ea typeface="微软雅黑" pitchFamily="34" charset="-122"/>
              <a:cs typeface="Lucida Sans Unicode"/>
            </a:endParaRPr>
          </a:p>
        </p:txBody>
      </p:sp>
      <p:pic>
        <p:nvPicPr>
          <p:cNvPr id="9" name="图片 8"/>
          <p:cNvPicPr/>
          <p:nvPr/>
        </p:nvPicPr>
        <p:blipFill>
          <a:blip r:embed="rId4"/>
          <a:stretch>
            <a:fillRect/>
          </a:stretch>
        </p:blipFill>
        <p:spPr>
          <a:xfrm>
            <a:off x="2895600" y="2609850"/>
            <a:ext cx="7425690" cy="2114550"/>
          </a:xfrm>
          <a:prstGeom prst="rect">
            <a:avLst/>
          </a:prstGeom>
        </p:spPr>
      </p:pic>
    </p:spTree>
    <p:custDataLst>
      <p:tags r:id="rId1"/>
    </p:custDataLst>
    <p:extLst>
      <p:ext uri="{BB962C8B-B14F-4D97-AF65-F5344CB8AC3E}">
        <p14:creationId xmlns:p14="http://schemas.microsoft.com/office/powerpoint/2010/main" val="38237463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4.1.2 </a:t>
            </a:r>
            <a:r>
              <a:rPr lang="zh-CN" altLang="en-US" sz="3200" b="1" dirty="0">
                <a:solidFill>
                  <a:srgbClr val="1353A2"/>
                </a:solidFill>
                <a:latin typeface="微软雅黑" pitchFamily="34" charset="-122"/>
                <a:ea typeface="微软雅黑" pitchFamily="34" charset="-122"/>
              </a:rPr>
              <a:t>方法的重写</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71318" y="1178560"/>
            <a:ext cx="5674362" cy="731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下面通过一个案例讲解方法的重写</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3200400" y="1818640"/>
            <a:ext cx="6075680" cy="4561840"/>
            <a:chOff x="2570480" y="1818640"/>
            <a:chExt cx="6075680" cy="4561840"/>
          </a:xfrm>
        </p:grpSpPr>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0480" y="1859280"/>
              <a:ext cx="6075680" cy="4511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195318" y="1818640"/>
              <a:ext cx="5146042" cy="4561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 class Animal {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定义动物叫的方法</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	void shout() {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5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动物发出叫声</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7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8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类继承动物类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9 class Dog extends Animal {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10	//</a:t>
              </a:r>
              <a:r>
                <a:rPr lang="zh-CN" altLang="zh-CN" sz="1400" dirty="0">
                  <a:solidFill>
                    <a:schemeClr val="bg1">
                      <a:lumMod val="50000"/>
                    </a:schemeClr>
                  </a:solidFill>
                  <a:latin typeface="微软雅黑" pitchFamily="34" charset="-122"/>
                  <a:ea typeface="微软雅黑" pitchFamily="34" charset="-122"/>
                  <a:cs typeface="Times New Roman" pitchFamily="18" charset="0"/>
                </a:rPr>
                <a:t>重写父类</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中的</a:t>
              </a:r>
              <a:r>
                <a:rPr lang="en-US" altLang="zh-CN" sz="1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4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11	void shout() {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12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汪汪汪……</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13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14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313898433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40156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4.7.5  </a:t>
            </a:r>
            <a:r>
              <a:rPr lang="zh-CN" altLang="zh-CN" sz="3200" b="1" dirty="0">
                <a:solidFill>
                  <a:srgbClr val="1353A2"/>
                </a:solidFill>
                <a:latin typeface="微软雅黑" pitchFamily="34" charset="-122"/>
                <a:ea typeface="微软雅黑" pitchFamily="34" charset="-122"/>
              </a:rPr>
              <a:t>自定义异常</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2"/>
          <p:cNvSpPr txBox="1">
            <a:spLocks/>
          </p:cNvSpPr>
          <p:nvPr/>
        </p:nvSpPr>
        <p:spPr>
          <a:xfrm>
            <a:off x="1308098" y="2032000"/>
            <a:ext cx="9865361" cy="2804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Lucida Sans Unicode"/>
                <a:ea typeface="微软雅黑" pitchFamily="34" charset="-122"/>
                <a:cs typeface="Lucida Sans Unicode"/>
              </a:rPr>
              <a:t>上述代码中</a:t>
            </a:r>
            <a:r>
              <a:rPr lang="zh-CN" altLang="zh-CN" sz="2400" dirty="0">
                <a:solidFill>
                  <a:schemeClr val="bg1">
                    <a:lumMod val="50000"/>
                  </a:schemeClr>
                </a:solidFill>
                <a:latin typeface="Lucida Sans Unicode"/>
                <a:ea typeface="微软雅黑" pitchFamily="34" charset="-122"/>
                <a:cs typeface="Lucida Sans Unicode"/>
              </a:rPr>
              <a:t>的</a:t>
            </a:r>
            <a:r>
              <a:rPr lang="en-US" altLang="zh-CN" sz="2400" dirty="0">
                <a:solidFill>
                  <a:schemeClr val="bg1">
                    <a:lumMod val="50000"/>
                  </a:schemeClr>
                </a:solidFill>
                <a:latin typeface="Lucida Sans Unicode"/>
                <a:ea typeface="微软雅黑" pitchFamily="34" charset="-122"/>
                <a:cs typeface="Lucida Sans Unicode"/>
              </a:rPr>
              <a:t>main()</a:t>
            </a:r>
            <a:r>
              <a:rPr lang="zh-CN" altLang="zh-CN" sz="2400" dirty="0">
                <a:solidFill>
                  <a:schemeClr val="bg1">
                    <a:lumMod val="50000"/>
                  </a:schemeClr>
                </a:solidFill>
                <a:latin typeface="Lucida Sans Unicode"/>
                <a:ea typeface="微软雅黑" pitchFamily="34" charset="-122"/>
                <a:cs typeface="Lucida Sans Unicode"/>
              </a:rPr>
              <a:t>方法中，第</a:t>
            </a:r>
            <a:r>
              <a:rPr lang="en-US" altLang="zh-CN" sz="2400" dirty="0">
                <a:solidFill>
                  <a:schemeClr val="bg1">
                    <a:lumMod val="50000"/>
                  </a:schemeClr>
                </a:solidFill>
                <a:latin typeface="Lucida Sans Unicode"/>
                <a:ea typeface="微软雅黑" pitchFamily="34" charset="-122"/>
                <a:cs typeface="Lucida Sans Unicode"/>
              </a:rPr>
              <a:t>4~9</a:t>
            </a:r>
            <a:r>
              <a:rPr lang="zh-CN" altLang="zh-CN" sz="2400" dirty="0">
                <a:solidFill>
                  <a:schemeClr val="bg1">
                    <a:lumMod val="50000"/>
                  </a:schemeClr>
                </a:solidFill>
                <a:latin typeface="Lucida Sans Unicode"/>
                <a:ea typeface="微软雅黑" pitchFamily="34" charset="-122"/>
                <a:cs typeface="Lucida Sans Unicode"/>
              </a:rPr>
              <a:t>行代码使用</a:t>
            </a:r>
            <a:r>
              <a:rPr lang="en-US" altLang="zh-CN" sz="2400" dirty="0">
                <a:solidFill>
                  <a:schemeClr val="bg1">
                    <a:lumMod val="50000"/>
                  </a:schemeClr>
                </a:solidFill>
                <a:latin typeface="Lucida Sans Unicode"/>
                <a:ea typeface="微软雅黑" pitchFamily="34" charset="-122"/>
                <a:cs typeface="Lucida Sans Unicode"/>
              </a:rPr>
              <a:t>try</a:t>
            </a:r>
            <a:r>
              <a:rPr lang="zh-CN" altLang="zh-CN" sz="2400" dirty="0">
                <a:solidFill>
                  <a:schemeClr val="bg1">
                    <a:lumMod val="50000"/>
                  </a:schemeClr>
                </a:solidFill>
                <a:latin typeface="Lucida Sans Unicode"/>
                <a:ea typeface="微软雅黑" pitchFamily="34" charset="-122"/>
                <a:cs typeface="Lucida Sans Unicode"/>
              </a:rPr>
              <a:t>…</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语句捕获处理</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方法抛出的异常。在调用</a:t>
            </a:r>
            <a:r>
              <a:rPr lang="en-US" altLang="zh-CN" sz="2400" dirty="0">
                <a:solidFill>
                  <a:schemeClr val="bg1">
                    <a:lumMod val="50000"/>
                  </a:schemeClr>
                </a:solidFill>
                <a:latin typeface="Lucida Sans Unicode"/>
                <a:ea typeface="微软雅黑" pitchFamily="34" charset="-122"/>
                <a:cs typeface="Lucida Sans Unicode"/>
              </a:rPr>
              <a:t>divide()</a:t>
            </a:r>
            <a:r>
              <a:rPr lang="zh-CN" altLang="zh-CN" sz="2400" dirty="0">
                <a:solidFill>
                  <a:schemeClr val="bg1">
                    <a:lumMod val="50000"/>
                  </a:schemeClr>
                </a:solidFill>
                <a:latin typeface="Lucida Sans Unicode"/>
                <a:ea typeface="微软雅黑" pitchFamily="34" charset="-122"/>
                <a:cs typeface="Lucida Sans Unicode"/>
              </a:rPr>
              <a:t>方法时，如果传入的被除数不能为负数，程序会抛出一个自定义的</a:t>
            </a:r>
            <a:r>
              <a:rPr lang="en-US" altLang="zh-CN" sz="2400" dirty="0" err="1">
                <a:solidFill>
                  <a:schemeClr val="bg1">
                    <a:lumMod val="50000"/>
                  </a:schemeClr>
                </a:solidFill>
                <a:latin typeface="Lucida Sans Unicode"/>
                <a:ea typeface="微软雅黑" pitchFamily="34" charset="-122"/>
                <a:cs typeface="Lucida Sans Unicode"/>
              </a:rPr>
              <a:t>DivideByMinusException</a:t>
            </a:r>
            <a:r>
              <a:rPr lang="zh-CN" altLang="zh-CN" sz="2400" dirty="0">
                <a:solidFill>
                  <a:schemeClr val="bg1">
                    <a:lumMod val="50000"/>
                  </a:schemeClr>
                </a:solidFill>
                <a:latin typeface="Lucida Sans Unicode"/>
                <a:ea typeface="微软雅黑" pitchFamily="34" charset="-122"/>
                <a:cs typeface="Lucida Sans Unicode"/>
              </a:rPr>
              <a:t>异常，该异常最终被</a:t>
            </a:r>
            <a:r>
              <a:rPr lang="en-US" altLang="zh-CN" sz="2400" dirty="0">
                <a:solidFill>
                  <a:schemeClr val="bg1">
                    <a:lumMod val="50000"/>
                  </a:schemeClr>
                </a:solidFill>
                <a:latin typeface="Lucida Sans Unicode"/>
                <a:ea typeface="微软雅黑" pitchFamily="34" charset="-122"/>
                <a:cs typeface="Lucida Sans Unicode"/>
              </a:rPr>
              <a:t>catch</a:t>
            </a:r>
            <a:r>
              <a:rPr lang="zh-CN" altLang="zh-CN" sz="2400" dirty="0">
                <a:solidFill>
                  <a:schemeClr val="bg1">
                    <a:lumMod val="50000"/>
                  </a:schemeClr>
                </a:solidFill>
                <a:latin typeface="Lucida Sans Unicode"/>
                <a:ea typeface="微软雅黑" pitchFamily="34" charset="-122"/>
                <a:cs typeface="Lucida Sans Unicode"/>
              </a:rPr>
              <a:t>代码块捕获处理，并打印出异常信息。</a:t>
            </a:r>
          </a:p>
        </p:txBody>
      </p:sp>
    </p:spTree>
    <p:custDataLst>
      <p:tags r:id="rId1"/>
    </p:custDataLst>
    <p:extLst>
      <p:ext uri="{BB962C8B-B14F-4D97-AF65-F5344CB8AC3E}">
        <p14:creationId xmlns:p14="http://schemas.microsoft.com/office/powerpoint/2010/main" val="1952956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9338" y="500143"/>
            <a:ext cx="5903119" cy="584776"/>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4.8 </a:t>
            </a:r>
            <a:r>
              <a:rPr lang="zh-CN" altLang="en-US" sz="3200" b="1" dirty="0">
                <a:solidFill>
                  <a:srgbClr val="1353A2"/>
                </a:solidFill>
                <a:latin typeface="微软雅黑" pitchFamily="34" charset="-122"/>
                <a:ea typeface="微软雅黑" pitchFamily="34" charset="-122"/>
              </a:rPr>
              <a:t>本章小结</a:t>
            </a:r>
          </a:p>
        </p:txBody>
      </p:sp>
      <p:sp>
        <p:nvSpPr>
          <p:cNvPr id="67" name="矩形 66"/>
          <p:cNvSpPr/>
          <p:nvPr/>
        </p:nvSpPr>
        <p:spPr>
          <a:xfrm>
            <a:off x="5787501" y="1768189"/>
            <a:ext cx="5281506" cy="3785652"/>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000" dirty="0">
                <a:solidFill>
                  <a:srgbClr val="1353A2"/>
                </a:solidFill>
                <a:latin typeface="微软雅黑" pitchFamily="34" charset="-122"/>
                <a:ea typeface="微软雅黑" pitchFamily="34" charset="-122"/>
              </a:rPr>
              <a:t>本章主要介绍了面向对象的继承、多态特性，与第</a:t>
            </a:r>
            <a:r>
              <a:rPr lang="en-US" altLang="zh-CN" sz="2000" dirty="0">
                <a:solidFill>
                  <a:srgbClr val="1353A2"/>
                </a:solidFill>
                <a:latin typeface="微软雅黑" pitchFamily="34" charset="-122"/>
                <a:ea typeface="微软雅黑" pitchFamily="34" charset="-122"/>
              </a:rPr>
              <a:t>3</a:t>
            </a:r>
            <a:r>
              <a:rPr lang="zh-CN" altLang="zh-CN" sz="2000" dirty="0">
                <a:solidFill>
                  <a:srgbClr val="1353A2"/>
                </a:solidFill>
                <a:latin typeface="微软雅黑" pitchFamily="34" charset="-122"/>
                <a:ea typeface="微软雅黑" pitchFamily="34" charset="-122"/>
              </a:rPr>
              <a:t>章学习的面向对象的封装性构成了面向对象语言程序设计的三大特性，这是</a:t>
            </a:r>
            <a:r>
              <a:rPr lang="en-US" altLang="zh-CN" sz="2000" dirty="0">
                <a:solidFill>
                  <a:srgbClr val="1353A2"/>
                </a:solidFill>
                <a:latin typeface="微软雅黑" pitchFamily="34" charset="-122"/>
                <a:ea typeface="微软雅黑" pitchFamily="34" charset="-122"/>
              </a:rPr>
              <a:t>Java</a:t>
            </a:r>
            <a:r>
              <a:rPr lang="zh-CN" altLang="zh-CN" sz="2000" dirty="0">
                <a:solidFill>
                  <a:srgbClr val="1353A2"/>
                </a:solidFill>
                <a:latin typeface="微软雅黑" pitchFamily="34" charset="-122"/>
                <a:ea typeface="微软雅黑" pitchFamily="34" charset="-122"/>
              </a:rPr>
              <a:t>语言的精髓所在。此外，本章还介绍了</a:t>
            </a:r>
            <a:r>
              <a:rPr lang="en-US" altLang="zh-CN" sz="2000" dirty="0">
                <a:solidFill>
                  <a:srgbClr val="1353A2"/>
                </a:solidFill>
                <a:latin typeface="微软雅黑" pitchFamily="34" charset="-122"/>
                <a:ea typeface="微软雅黑" pitchFamily="34" charset="-122"/>
              </a:rPr>
              <a:t>final</a:t>
            </a:r>
            <a:r>
              <a:rPr lang="zh-CN" altLang="zh-CN" sz="2000" dirty="0">
                <a:solidFill>
                  <a:srgbClr val="1353A2"/>
                </a:solidFill>
                <a:latin typeface="微软雅黑" pitchFamily="34" charset="-122"/>
                <a:ea typeface="微软雅黑" pitchFamily="34" charset="-122"/>
              </a:rPr>
              <a:t>关键字、抽象类和接口、</a:t>
            </a:r>
            <a:r>
              <a:rPr lang="en-US" altLang="zh-CN" sz="2000" dirty="0">
                <a:solidFill>
                  <a:srgbClr val="1353A2"/>
                </a:solidFill>
                <a:latin typeface="微软雅黑" pitchFamily="34" charset="-122"/>
                <a:ea typeface="微软雅黑" pitchFamily="34" charset="-122"/>
              </a:rPr>
              <a:t>Object</a:t>
            </a:r>
            <a:r>
              <a:rPr lang="zh-CN" altLang="zh-CN" sz="2000" dirty="0">
                <a:solidFill>
                  <a:srgbClr val="1353A2"/>
                </a:solidFill>
                <a:latin typeface="微软雅黑" pitchFamily="34" charset="-122"/>
                <a:ea typeface="微软雅黑" pitchFamily="34" charset="-122"/>
              </a:rPr>
              <a:t>类、内部类、异常的概念以及异常的处理机制等。本章和第</a:t>
            </a:r>
            <a:r>
              <a:rPr lang="en-US" altLang="zh-CN" sz="2000" dirty="0">
                <a:solidFill>
                  <a:srgbClr val="1353A2"/>
                </a:solidFill>
                <a:latin typeface="微软雅黑" pitchFamily="34" charset="-122"/>
                <a:ea typeface="微软雅黑" pitchFamily="34" charset="-122"/>
              </a:rPr>
              <a:t>3</a:t>
            </a:r>
            <a:r>
              <a:rPr lang="zh-CN" altLang="zh-CN" sz="2000" dirty="0">
                <a:solidFill>
                  <a:srgbClr val="1353A2"/>
                </a:solidFill>
                <a:latin typeface="微软雅黑" pitchFamily="34" charset="-122"/>
                <a:ea typeface="微软雅黑" pitchFamily="34" charset="-122"/>
              </a:rPr>
              <a:t>章，是本书最重要的两章，熟练掌握这两章内容，才是掌握了</a:t>
            </a:r>
            <a:r>
              <a:rPr lang="en-US" altLang="zh-CN" sz="2000" dirty="0">
                <a:solidFill>
                  <a:srgbClr val="1353A2"/>
                </a:solidFill>
                <a:latin typeface="微软雅黑" pitchFamily="34" charset="-122"/>
                <a:ea typeface="微软雅黑" pitchFamily="34" charset="-122"/>
              </a:rPr>
              <a:t>Java</a:t>
            </a:r>
            <a:r>
              <a:rPr lang="zh-CN" altLang="zh-CN" sz="2000" dirty="0">
                <a:solidFill>
                  <a:srgbClr val="1353A2"/>
                </a:solidFill>
                <a:latin typeface="微软雅黑" pitchFamily="34" charset="-122"/>
                <a:ea typeface="微软雅黑" pitchFamily="34" charset="-122"/>
              </a:rPr>
              <a:t>语言的精髓。</a:t>
            </a:r>
            <a:endParaRPr lang="zh-CN" altLang="en-US" sz="2000" dirty="0">
              <a:solidFill>
                <a:srgbClr val="1353A2"/>
              </a:solidFill>
              <a:latin typeface="微软雅黑" pitchFamily="34" charset="-122"/>
              <a:ea typeface="微软雅黑" pitchFamily="34" charset="-122"/>
            </a:endParaRPr>
          </a:p>
        </p:txBody>
      </p:sp>
      <p:cxnSp>
        <p:nvCxnSpPr>
          <p:cNvPr id="94" name="直接连接符 71"/>
          <p:cNvCxnSpPr/>
          <p:nvPr/>
        </p:nvCxnSpPr>
        <p:spPr>
          <a:xfrm flipH="1">
            <a:off x="9202549" y="7121749"/>
            <a:ext cx="1474501" cy="1463953"/>
          </a:xfrm>
          <a:prstGeom prst="line">
            <a:avLst/>
          </a:prstGeom>
          <a:ln>
            <a:solidFill>
              <a:srgbClr val="FEA521"/>
            </a:solidFill>
          </a:ln>
        </p:spPr>
        <p:style>
          <a:lnRef idx="1">
            <a:schemeClr val="accent1"/>
          </a:lnRef>
          <a:fillRef idx="0">
            <a:schemeClr val="accent1"/>
          </a:fillRef>
          <a:effectRef idx="0">
            <a:schemeClr val="accent1"/>
          </a:effectRef>
          <a:fontRef idx="minor">
            <a:schemeClr val="tx1"/>
          </a:fontRef>
        </p:style>
      </p:cxnSp>
      <p:cxnSp>
        <p:nvCxnSpPr>
          <p:cNvPr id="95" name="直接连接符 73"/>
          <p:cNvCxnSpPr/>
          <p:nvPr/>
        </p:nvCxnSpPr>
        <p:spPr>
          <a:xfrm flipH="1">
            <a:off x="11069007" y="5941656"/>
            <a:ext cx="658541" cy="626903"/>
          </a:xfrm>
          <a:prstGeom prst="line">
            <a:avLst/>
          </a:prstGeom>
          <a:ln>
            <a:solidFill>
              <a:srgbClr val="05B0F3"/>
            </a:solidFill>
          </a:ln>
        </p:spPr>
        <p:style>
          <a:lnRef idx="1">
            <a:schemeClr val="accent1"/>
          </a:lnRef>
          <a:fillRef idx="0">
            <a:schemeClr val="accent1"/>
          </a:fillRef>
          <a:effectRef idx="0">
            <a:schemeClr val="accent1"/>
          </a:effectRef>
          <a:fontRef idx="minor">
            <a:schemeClr val="tx1"/>
          </a:fontRef>
        </p:style>
      </p:cxnSp>
      <p:pic>
        <p:nvPicPr>
          <p:cNvPr id="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641" y="1634705"/>
            <a:ext cx="4730773" cy="387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1707909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074740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5222240" y="1574800"/>
            <a:ext cx="5699760" cy="4165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现实生活中，继承一般指的是子女继承父辈的财产。在程序中，继承描述的是事物之间的所属关系，通过继承可以使多种事物之间形成一种关系体系。例如，猫和狗都属于动物，程序中便可以描述为猫和狗继承自动物，同理，波斯猫和巴厘猫继承猫科，而沙皮狗和斑点狗继承自犬科。</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1724024" y="1870075"/>
            <a:ext cx="2987675" cy="3116263"/>
            <a:chOff x="1876424" y="1758315"/>
            <a:chExt cx="2987675" cy="3116263"/>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424" y="1758315"/>
              <a:ext cx="2987675"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773680" y="2641600"/>
              <a:ext cx="1473200" cy="56308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dirty="0">
                  <a:solidFill>
                    <a:srgbClr val="FF0000"/>
                  </a:solidFill>
                  <a:latin typeface="微软雅黑" pitchFamily="34" charset="-122"/>
                  <a:ea typeface="微软雅黑" pitchFamily="34" charset="-122"/>
                  <a:cs typeface="Times New Roman" pitchFamily="18" charset="0"/>
                </a:rPr>
                <a:t>继     承</a:t>
              </a:r>
              <a:endParaRPr lang="zh-CN" altLang="zh-CN" sz="2800"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47803139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4.1.2 </a:t>
            </a:r>
            <a:r>
              <a:rPr lang="zh-CN" altLang="en-US" sz="3200" b="1" dirty="0">
                <a:solidFill>
                  <a:srgbClr val="1353A2"/>
                </a:solidFill>
                <a:latin typeface="微软雅黑" pitchFamily="34" charset="-122"/>
                <a:ea typeface="微软雅黑" pitchFamily="34" charset="-122"/>
              </a:rPr>
              <a:t>方法的重写</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214880" y="2072640"/>
            <a:ext cx="8361680" cy="3037840"/>
            <a:chOff x="2123440" y="2011680"/>
            <a:chExt cx="8361680" cy="3037840"/>
          </a:xfrm>
        </p:grpSpPr>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440" y="2011680"/>
              <a:ext cx="8361680" cy="2956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606038" y="2011680"/>
              <a:ext cx="7716522" cy="3037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15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16 public class Example03 {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17	public static void main(String[]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8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18		Dog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800" dirty="0">
                  <a:solidFill>
                    <a:schemeClr val="bg1">
                      <a:lumMod val="50000"/>
                    </a:schemeClr>
                  </a:solidFill>
                  <a:latin typeface="微软雅黑" pitchFamily="34" charset="-122"/>
                  <a:ea typeface="微软雅黑" pitchFamily="34" charset="-122"/>
                  <a:cs typeface="Times New Roman" pitchFamily="18" charset="0"/>
                </a:rPr>
                <a:t> = new Dog();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类的实例对象</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19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dog.shout</a:t>
              </a:r>
              <a:r>
                <a:rPr lang="en-US" altLang="zh-CN" sz="1800" dirty="0">
                  <a:solidFill>
                    <a:schemeClr val="bg1">
                      <a:lumMod val="50000"/>
                    </a:schemeClr>
                  </a:solidFill>
                  <a:latin typeface="微软雅黑" pitchFamily="34" charset="-122"/>
                  <a:ea typeface="微软雅黑" pitchFamily="34" charset="-122"/>
                  <a:cs typeface="Times New Roman" pitchFamily="18" charset="0"/>
                </a:rPr>
                <a:t>();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重写的</a:t>
              </a:r>
              <a:r>
                <a:rPr lang="en-US" altLang="zh-CN" sz="18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8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20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21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71732358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4.1.2 </a:t>
            </a:r>
            <a:r>
              <a:rPr lang="zh-CN" altLang="en-US" sz="3200" b="1" dirty="0">
                <a:solidFill>
                  <a:srgbClr val="1353A2"/>
                </a:solidFill>
                <a:latin typeface="微软雅黑" pitchFamily="34" charset="-122"/>
                <a:ea typeface="微软雅黑" pitchFamily="34" charset="-122"/>
              </a:rPr>
              <a:t>方法的重写</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71318" y="1361440"/>
            <a:ext cx="9565642" cy="76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3261360" y="2639535"/>
            <a:ext cx="6605906" cy="2067243"/>
          </a:xfrm>
          <a:prstGeom prst="rect">
            <a:avLst/>
          </a:prstGeom>
        </p:spPr>
      </p:pic>
    </p:spTree>
    <p:custDataLst>
      <p:tags r:id="rId1"/>
    </p:custDataLst>
    <p:extLst>
      <p:ext uri="{BB962C8B-B14F-4D97-AF65-F5344CB8AC3E}">
        <p14:creationId xmlns:p14="http://schemas.microsoft.com/office/powerpoint/2010/main" val="135026407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4.1.2 </a:t>
            </a:r>
            <a:r>
              <a:rPr lang="zh-CN" altLang="en-US" sz="3200" b="1" dirty="0">
                <a:solidFill>
                  <a:srgbClr val="1353A2"/>
                </a:solidFill>
                <a:latin typeface="微软雅黑" pitchFamily="34" charset="-122"/>
                <a:ea typeface="微软雅黑" pitchFamily="34" charset="-122"/>
              </a:rPr>
              <a:t>方法的重写</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71318" y="1574800"/>
            <a:ext cx="9565642" cy="3698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2~7</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类，并在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类中定义了一个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9~14</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类继承</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类，并在类中重写了父类</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Aniaml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18~19</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行代码创建并实例化</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，并通过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方法。从图</a:t>
            </a:r>
            <a:r>
              <a:rPr lang="en-US" altLang="zh-CN" sz="2400" dirty="0">
                <a:solidFill>
                  <a:schemeClr val="bg1">
                    <a:lumMod val="50000"/>
                  </a:schemeClr>
                </a:solidFill>
                <a:latin typeface="微软雅黑" pitchFamily="34" charset="-122"/>
                <a:ea typeface="微软雅黑" pitchFamily="34" charset="-122"/>
                <a:cs typeface="Times New Roman" pitchFamily="18" charset="0"/>
              </a:rPr>
              <a:t>4-4</a:t>
            </a:r>
            <a:r>
              <a:rPr lang="zh-CN" altLang="zh-CN" sz="2400" dirty="0">
                <a:solidFill>
                  <a:schemeClr val="bg1">
                    <a:lumMod val="50000"/>
                  </a:schemeClr>
                </a:solidFill>
                <a:latin typeface="微软雅黑" pitchFamily="34" charset="-122"/>
                <a:ea typeface="微软雅黑" pitchFamily="34" charset="-122"/>
                <a:cs typeface="Times New Roman" pitchFamily="18" charset="0"/>
              </a:rPr>
              <a:t>可以看出，</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对象调用的是子类重写的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方法，而不是父类的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a:t>
            </a:r>
          </a:p>
        </p:txBody>
      </p:sp>
    </p:spTree>
    <p:custDataLst>
      <p:tags r:id="rId1"/>
    </p:custDataLst>
    <p:extLst>
      <p:ext uri="{BB962C8B-B14F-4D97-AF65-F5344CB8AC3E}">
        <p14:creationId xmlns:p14="http://schemas.microsoft.com/office/powerpoint/2010/main" val="27324556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8437882" cy="46166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2400" b="1" dirty="0">
                <a:solidFill>
                  <a:srgbClr val="1353A2"/>
                </a:solidFill>
                <a:latin typeface="楷体" panose="02010609060101010101" pitchFamily="49" charset="-122"/>
                <a:ea typeface="楷体" panose="02010609060101010101" pitchFamily="49" charset="-122"/>
                <a:sym typeface="Wingdings"/>
              </a:rPr>
              <a:t></a:t>
            </a:r>
            <a:r>
              <a:rPr lang="zh-CN" altLang="zh-CN" sz="2400" b="1" dirty="0">
                <a:solidFill>
                  <a:srgbClr val="1353A2"/>
                </a:solidFill>
                <a:latin typeface="楷体" panose="02010609060101010101" pitchFamily="49" charset="-122"/>
                <a:ea typeface="楷体" panose="02010609060101010101" pitchFamily="49" charset="-122"/>
              </a:rPr>
              <a:t>脚下留心：子类重写父类方法时的访问权限</a:t>
            </a:r>
            <a:endParaRPr lang="zh-CN" altLang="en-US" sz="2400" b="1" dirty="0">
              <a:solidFill>
                <a:srgbClr val="1353A2"/>
              </a:solidFill>
              <a:latin typeface="楷体" panose="02010609060101010101" pitchFamily="49" charset="-122"/>
              <a:ea typeface="楷体" panose="02010609060101010101" pitchFamily="49"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516880" y="1747520"/>
            <a:ext cx="5151120" cy="3616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子类重写父类方法时，不能使用比父类中被重写的方法更严格的访问权限。例如，父类中的方法是</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public</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权限，子类的方法就不能是</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private</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权限。如果子类在重写父类方法时定义的权限缩小，则在编译时将出现错误提示。</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478" y="1498600"/>
            <a:ext cx="27241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7978559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1000"/>
                                        <p:tgtEl>
                                          <p:spTgt spid="10242"/>
                                        </p:tgtEl>
                                      </p:cBhvr>
                                    </p:animEffect>
                                    <p:anim calcmode="lin" valueType="num">
                                      <p:cBhvr>
                                        <p:cTn id="11" dur="1000" fill="hold"/>
                                        <p:tgtEl>
                                          <p:spTgt spid="10242"/>
                                        </p:tgtEl>
                                        <p:attrNameLst>
                                          <p:attrName>ppt_x</p:attrName>
                                        </p:attrNameLst>
                                      </p:cBhvr>
                                      <p:tavLst>
                                        <p:tav tm="0">
                                          <p:val>
                                            <p:strVal val="#ppt_x"/>
                                          </p:val>
                                        </p:tav>
                                        <p:tav tm="100000">
                                          <p:val>
                                            <p:strVal val="#ppt_x"/>
                                          </p:val>
                                        </p:tav>
                                      </p:tavLst>
                                    </p:anim>
                                    <p:anim calcmode="lin" valueType="num">
                                      <p:cBhvr>
                                        <p:cTn id="12"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8437882" cy="46166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2400" b="1" dirty="0">
                <a:solidFill>
                  <a:srgbClr val="1353A2"/>
                </a:solidFill>
                <a:latin typeface="楷体" panose="02010609060101010101" pitchFamily="49" charset="-122"/>
                <a:ea typeface="楷体" panose="02010609060101010101" pitchFamily="49" charset="-122"/>
                <a:sym typeface="Wingdings"/>
              </a:rPr>
              <a:t></a:t>
            </a:r>
            <a:r>
              <a:rPr lang="zh-CN" altLang="zh-CN" sz="2400" b="1" dirty="0">
                <a:solidFill>
                  <a:srgbClr val="1353A2"/>
                </a:solidFill>
                <a:latin typeface="楷体" panose="02010609060101010101" pitchFamily="49" charset="-122"/>
                <a:ea typeface="楷体" panose="02010609060101010101" pitchFamily="49" charset="-122"/>
              </a:rPr>
              <a:t>脚下留心：子类重写父类方法时的访问权限</a:t>
            </a:r>
            <a:endParaRPr lang="zh-CN" altLang="en-US" sz="2400" b="1" dirty="0">
              <a:solidFill>
                <a:srgbClr val="1353A2"/>
              </a:solidFill>
              <a:latin typeface="楷体" panose="02010609060101010101" pitchFamily="49" charset="-122"/>
              <a:ea typeface="楷体" panose="02010609060101010101" pitchFamily="49"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987040" y="1219200"/>
            <a:ext cx="6888479" cy="5171440"/>
            <a:chOff x="2987040" y="1219200"/>
            <a:chExt cx="6888479" cy="5171440"/>
          </a:xfrm>
        </p:grpSpPr>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040" y="1259840"/>
              <a:ext cx="6888479" cy="513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a:spLocks/>
            </p:cNvSpPr>
            <p:nvPr/>
          </p:nvSpPr>
          <p:spPr>
            <a:xfrm>
              <a:off x="3708400" y="1219200"/>
              <a:ext cx="5933440" cy="5130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 // </a:t>
              </a:r>
              <a:r>
                <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定义</a:t>
              </a: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Animal</a:t>
              </a:r>
              <a:r>
                <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类</a:t>
              </a: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2 class Animal {		</a:t>
              </a:r>
              <a:endPar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3    //</a:t>
              </a:r>
              <a:r>
                <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定义动物叫的方法</a:t>
              </a: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		</a:t>
              </a:r>
              <a:endPar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4  </a:t>
              </a:r>
              <a:r>
                <a:rPr lang="en-US" altLang="zh-CN" sz="1600" dirty="0">
                  <a:solidFill>
                    <a:srgbClr val="00B0F0"/>
                  </a:solidFill>
                  <a:latin typeface="楷体" panose="02010609060101010101" pitchFamily="49" charset="-122"/>
                  <a:ea typeface="楷体" panose="02010609060101010101" pitchFamily="49" charset="-122"/>
                  <a:cs typeface="Times New Roman" pitchFamily="18" charset="0"/>
                </a:rPr>
                <a:t> public </a:t>
              </a: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void shout() {			  </a:t>
              </a:r>
              <a:endPar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5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Times New Roman" pitchFamily="18" charset="0"/>
                </a:rPr>
                <a:t>System.out.println</a:t>
              </a: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a:t>
              </a:r>
              <a:r>
                <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动物发出叫声</a:t>
              </a: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a:t>
              </a:r>
              <a:endPar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6	}</a:t>
              </a:r>
              <a:endPar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7 }</a:t>
              </a:r>
              <a:endPar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8 // </a:t>
              </a:r>
              <a:r>
                <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定义</a:t>
              </a: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Dog</a:t>
              </a:r>
              <a:r>
                <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类继承动物类</a:t>
              </a: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9 class Dog extends Animal {    </a:t>
              </a:r>
              <a:endPar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10	//</a:t>
              </a:r>
              <a:r>
                <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重写父类</a:t>
              </a: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Animal</a:t>
              </a:r>
              <a:r>
                <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中的</a:t>
              </a: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shout()</a:t>
              </a:r>
              <a:r>
                <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方法</a:t>
              </a: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11	</a:t>
              </a:r>
              <a:r>
                <a:rPr lang="en-US" altLang="zh-CN" sz="1600" dirty="0">
                  <a:solidFill>
                    <a:srgbClr val="00B0F0"/>
                  </a:solidFill>
                  <a:latin typeface="楷体" panose="02010609060101010101" pitchFamily="49" charset="-122"/>
                  <a:ea typeface="楷体" panose="02010609060101010101" pitchFamily="49" charset="-122"/>
                  <a:cs typeface="Times New Roman" pitchFamily="18" charset="0"/>
                </a:rPr>
                <a:t>private</a:t>
              </a: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 void shout() {			 </a:t>
              </a:r>
              <a:endPar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12		</a:t>
              </a:r>
              <a:r>
                <a:rPr lang="en-US" altLang="zh-CN" sz="1600" dirty="0" err="1">
                  <a:solidFill>
                    <a:schemeClr val="bg1">
                      <a:lumMod val="50000"/>
                    </a:schemeClr>
                  </a:solidFill>
                  <a:latin typeface="楷体" panose="02010609060101010101" pitchFamily="49" charset="-122"/>
                  <a:ea typeface="楷体" panose="02010609060101010101" pitchFamily="49" charset="-122"/>
                  <a:cs typeface="Times New Roman" pitchFamily="18" charset="0"/>
                </a:rPr>
                <a:t>System.out.println</a:t>
              </a: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a:t>
              </a:r>
              <a:r>
                <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汪汪汪……</a:t>
              </a: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  </a:t>
              </a:r>
              <a:endPar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13	}</a:t>
              </a:r>
              <a:endPar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14 }</a:t>
              </a:r>
              <a:endParaRPr lang="zh-CN" altLang="zh-CN" sz="16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p:txBody>
        </p:sp>
      </p:grpSp>
    </p:spTree>
    <p:custDataLst>
      <p:tags r:id="rId1"/>
    </p:custDataLst>
    <p:extLst>
      <p:ext uri="{BB962C8B-B14F-4D97-AF65-F5344CB8AC3E}">
        <p14:creationId xmlns:p14="http://schemas.microsoft.com/office/powerpoint/2010/main" val="38977137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8437882" cy="46166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2400" b="1" dirty="0">
                <a:solidFill>
                  <a:srgbClr val="1353A2"/>
                </a:solidFill>
                <a:latin typeface="楷体" panose="02010609060101010101" pitchFamily="49" charset="-122"/>
                <a:ea typeface="楷体" panose="02010609060101010101" pitchFamily="49" charset="-122"/>
                <a:sym typeface="Wingdings"/>
              </a:rPr>
              <a:t></a:t>
            </a:r>
            <a:r>
              <a:rPr lang="zh-CN" altLang="zh-CN" sz="2400" b="1" dirty="0">
                <a:solidFill>
                  <a:srgbClr val="1353A2"/>
                </a:solidFill>
                <a:latin typeface="楷体" panose="02010609060101010101" pitchFamily="49" charset="-122"/>
                <a:ea typeface="楷体" panose="02010609060101010101" pitchFamily="49" charset="-122"/>
              </a:rPr>
              <a:t>脚下留心：子类重写父类方法时的访问权限</a:t>
            </a:r>
            <a:endParaRPr lang="zh-CN" altLang="en-US" sz="2400" b="1" dirty="0">
              <a:solidFill>
                <a:srgbClr val="1353A2"/>
              </a:solidFill>
              <a:latin typeface="楷体" panose="02010609060101010101" pitchFamily="49" charset="-122"/>
              <a:ea typeface="楷体" panose="02010609060101010101" pitchFamily="49"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311398" y="1981200"/>
            <a:ext cx="8191498" cy="3058160"/>
            <a:chOff x="2184401" y="1981200"/>
            <a:chExt cx="8191498" cy="3058160"/>
          </a:xfrm>
        </p:grpSpPr>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401" y="1981200"/>
              <a:ext cx="8191498" cy="305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a:spLocks/>
            </p:cNvSpPr>
            <p:nvPr/>
          </p:nvSpPr>
          <p:spPr>
            <a:xfrm>
              <a:off x="2684779" y="1991360"/>
              <a:ext cx="7691120" cy="2987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15 // </a:t>
              </a:r>
              <a:r>
                <a:rPr lang="zh-CN"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定义测试类</a:t>
              </a:r>
            </a:p>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16 public class Example04 {	</a:t>
              </a:r>
              <a:endParaRPr lang="zh-CN"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17	public static void main(String[] </a:t>
              </a:r>
              <a:r>
                <a:rPr lang="en-US" altLang="zh-CN" sz="1800" dirty="0" err="1">
                  <a:solidFill>
                    <a:schemeClr val="bg1">
                      <a:lumMod val="50000"/>
                    </a:schemeClr>
                  </a:solidFill>
                  <a:latin typeface="楷体" panose="02010609060101010101" pitchFamily="49" charset="-122"/>
                  <a:ea typeface="楷体" panose="02010609060101010101" pitchFamily="49" charset="-122"/>
                  <a:cs typeface="Times New Roman" pitchFamily="18" charset="0"/>
                </a:rPr>
                <a:t>args</a:t>
              </a: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 {</a:t>
              </a:r>
              <a:endParaRPr lang="zh-CN"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18		Dog </a:t>
              </a:r>
              <a:r>
                <a:rPr lang="en-US" altLang="zh-CN" sz="1800" dirty="0" err="1">
                  <a:solidFill>
                    <a:schemeClr val="bg1">
                      <a:lumMod val="50000"/>
                    </a:schemeClr>
                  </a:solidFill>
                  <a:latin typeface="楷体" panose="02010609060101010101" pitchFamily="49" charset="-122"/>
                  <a:ea typeface="楷体" panose="02010609060101010101" pitchFamily="49" charset="-122"/>
                  <a:cs typeface="Times New Roman" pitchFamily="18" charset="0"/>
                </a:rPr>
                <a:t>dog</a:t>
              </a: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 = new Dog(); // </a:t>
              </a:r>
              <a:r>
                <a:rPr lang="zh-CN"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创建</a:t>
              </a: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Dog</a:t>
              </a:r>
              <a:r>
                <a:rPr lang="zh-CN"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类的实例对象</a:t>
              </a:r>
            </a:p>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19		</a:t>
              </a:r>
              <a:r>
                <a:rPr lang="en-US" altLang="zh-CN" sz="1800" dirty="0" err="1">
                  <a:solidFill>
                    <a:schemeClr val="bg1">
                      <a:lumMod val="50000"/>
                    </a:schemeClr>
                  </a:solidFill>
                  <a:latin typeface="楷体" panose="02010609060101010101" pitchFamily="49" charset="-122"/>
                  <a:ea typeface="楷体" panose="02010609060101010101" pitchFamily="49" charset="-122"/>
                  <a:cs typeface="Times New Roman" pitchFamily="18" charset="0"/>
                </a:rPr>
                <a:t>dog.shout</a:t>
              </a: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         // </a:t>
              </a:r>
              <a:r>
                <a:rPr lang="zh-CN"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调用</a:t>
              </a: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dog</a:t>
              </a:r>
              <a:r>
                <a:rPr lang="zh-CN"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重写的</a:t>
              </a: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shout()</a:t>
              </a:r>
              <a:r>
                <a:rPr lang="zh-CN"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方法</a:t>
              </a:r>
            </a:p>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20	}</a:t>
              </a:r>
              <a:endParaRPr lang="zh-CN"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21 }</a:t>
              </a:r>
              <a:endParaRPr lang="zh-CN" altLang="zh-CN" sz="18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p:txBody>
        </p:sp>
      </p:grpSp>
    </p:spTree>
    <p:custDataLst>
      <p:tags r:id="rId1"/>
    </p:custDataLst>
    <p:extLst>
      <p:ext uri="{BB962C8B-B14F-4D97-AF65-F5344CB8AC3E}">
        <p14:creationId xmlns:p14="http://schemas.microsoft.com/office/powerpoint/2010/main" val="10551161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8437882" cy="46166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2400" b="1" dirty="0">
                <a:solidFill>
                  <a:srgbClr val="1353A2"/>
                </a:solidFill>
                <a:latin typeface="楷体" panose="02010609060101010101" pitchFamily="49" charset="-122"/>
                <a:ea typeface="楷体" panose="02010609060101010101" pitchFamily="49" charset="-122"/>
                <a:sym typeface="Wingdings"/>
              </a:rPr>
              <a:t></a:t>
            </a:r>
            <a:r>
              <a:rPr lang="zh-CN" altLang="zh-CN" sz="2400" b="1" dirty="0">
                <a:solidFill>
                  <a:srgbClr val="1353A2"/>
                </a:solidFill>
                <a:latin typeface="楷体" panose="02010609060101010101" pitchFamily="49" charset="-122"/>
                <a:ea typeface="楷体" panose="02010609060101010101" pitchFamily="49" charset="-122"/>
              </a:rPr>
              <a:t>脚下留心：子类重写父类方法时的访问权限</a:t>
            </a:r>
            <a:endParaRPr lang="zh-CN" altLang="en-US" sz="2400" b="1" dirty="0">
              <a:solidFill>
                <a:srgbClr val="1353A2"/>
              </a:solidFill>
              <a:latin typeface="楷体" panose="02010609060101010101" pitchFamily="49" charset="-122"/>
              <a:ea typeface="楷体" panose="02010609060101010101" pitchFamily="49"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15440" y="1371600"/>
            <a:ext cx="5151120" cy="741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程序运行结果如下图。</a:t>
            </a:r>
            <a:endPar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endParaRPr>
          </a:p>
        </p:txBody>
      </p:sp>
      <p:pic>
        <p:nvPicPr>
          <p:cNvPr id="6" name="图片 5"/>
          <p:cNvPicPr/>
          <p:nvPr/>
        </p:nvPicPr>
        <p:blipFill>
          <a:blip r:embed="rId4"/>
          <a:stretch>
            <a:fillRect/>
          </a:stretch>
        </p:blipFill>
        <p:spPr>
          <a:xfrm>
            <a:off x="2537459" y="2472690"/>
            <a:ext cx="7985759" cy="2383790"/>
          </a:xfrm>
          <a:prstGeom prst="rect">
            <a:avLst/>
          </a:prstGeom>
        </p:spPr>
      </p:pic>
    </p:spTree>
    <p:custDataLst>
      <p:tags r:id="rId1"/>
    </p:custDataLst>
    <p:extLst>
      <p:ext uri="{BB962C8B-B14F-4D97-AF65-F5344CB8AC3E}">
        <p14:creationId xmlns:p14="http://schemas.microsoft.com/office/powerpoint/2010/main" val="13946855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8437882" cy="46166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2400" b="1" dirty="0">
                <a:solidFill>
                  <a:srgbClr val="1353A2"/>
                </a:solidFill>
                <a:latin typeface="楷体" panose="02010609060101010101" pitchFamily="49" charset="-122"/>
                <a:ea typeface="楷体" panose="02010609060101010101" pitchFamily="49" charset="-122"/>
                <a:sym typeface="Wingdings"/>
              </a:rPr>
              <a:t></a:t>
            </a:r>
            <a:r>
              <a:rPr lang="zh-CN" altLang="zh-CN" sz="2400" b="1" dirty="0">
                <a:solidFill>
                  <a:srgbClr val="1353A2"/>
                </a:solidFill>
                <a:latin typeface="楷体" panose="02010609060101010101" pitchFamily="49" charset="-122"/>
                <a:ea typeface="楷体" panose="02010609060101010101" pitchFamily="49" charset="-122"/>
              </a:rPr>
              <a:t>脚下留心：子类重写父类方法时的访问权限</a:t>
            </a:r>
            <a:endParaRPr lang="zh-CN" altLang="en-US" sz="2400" b="1" dirty="0">
              <a:solidFill>
                <a:srgbClr val="1353A2"/>
              </a:solidFill>
              <a:latin typeface="楷体" panose="02010609060101010101" pitchFamily="49" charset="-122"/>
              <a:ea typeface="楷体" panose="02010609060101010101" pitchFamily="49"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15440" y="1747520"/>
            <a:ext cx="9540240" cy="299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在上述代码中，</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第</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4</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行代码在</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Animal</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类中定义了一个</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shout()</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方法并将访问权限定义为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public</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a:t>
            </a:r>
            <a:r>
              <a:rPr lang="zh-CN" altLang="zh-CN" sz="2400">
                <a:solidFill>
                  <a:schemeClr val="bg1">
                    <a:lumMod val="50000"/>
                  </a:schemeClr>
                </a:solidFill>
                <a:latin typeface="楷体" panose="02010609060101010101" pitchFamily="49" charset="-122"/>
                <a:ea typeface="楷体" panose="02010609060101010101" pitchFamily="49" charset="-122"/>
                <a:cs typeface="Times New Roman" pitchFamily="18" charset="0"/>
              </a:rPr>
              <a:t>第</a:t>
            </a:r>
            <a:r>
              <a:rPr lang="en-US" altLang="zh-CN" sz="2400">
                <a:solidFill>
                  <a:schemeClr val="bg1">
                    <a:lumMod val="50000"/>
                  </a:schemeClr>
                </a:solidFill>
                <a:latin typeface="楷体" panose="02010609060101010101" pitchFamily="49" charset="-122"/>
                <a:ea typeface="楷体" panose="02010609060101010101" pitchFamily="49" charset="-122"/>
                <a:cs typeface="Times New Roman" pitchFamily="18" charset="0"/>
              </a:rPr>
              <a:t>9~14</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行代码定义了一个</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Dog</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类并继承</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Animal</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类，第</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11</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行代码在声明</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shout()</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方法时，将</a:t>
            </a:r>
            <a:r>
              <a:rPr lang="en-US" altLang="zh-CN" sz="2400" dirty="0" err="1">
                <a:solidFill>
                  <a:schemeClr val="bg1">
                    <a:lumMod val="50000"/>
                  </a:schemeClr>
                </a:solidFill>
                <a:latin typeface="楷体" panose="02010609060101010101" pitchFamily="49" charset="-122"/>
                <a:ea typeface="楷体" panose="02010609060101010101" pitchFamily="49" charset="-122"/>
                <a:cs typeface="Times New Roman" pitchFamily="18" charset="0"/>
              </a:rPr>
              <a:t>shou</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方法的访问权限定义为</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private</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a:t>
            </a:r>
            <a:r>
              <a:rPr lang="zh-CN" altLang="en-US"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由运行结果可知</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，编译文件会报错，这是因为子类重写父类方法时，不能使用比父类中被重写的方法更严格的访问权限。</a:t>
            </a:r>
          </a:p>
        </p:txBody>
      </p:sp>
    </p:spTree>
    <p:custDataLst>
      <p:tags r:id="rId1"/>
    </p:custDataLst>
    <p:extLst>
      <p:ext uri="{BB962C8B-B14F-4D97-AF65-F5344CB8AC3E}">
        <p14:creationId xmlns:p14="http://schemas.microsoft.com/office/powerpoint/2010/main" val="40004616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2128518" y="1693058"/>
            <a:ext cx="5003802" cy="3556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当子类重写父类的方法后，子类对象将无法访问父类被重写的方法，为了解决这个问题，</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提供了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关键字可以在子类中调用父类的普通属性、方法以及构造方法。</a:t>
            </a:r>
          </a:p>
          <a:p>
            <a:pPr marL="0" indent="0" eaLnBrk="1" hangingPunct="1">
              <a:lnSpc>
                <a:spcPct val="150000"/>
              </a:lnSpc>
              <a:spcBef>
                <a:spcPct val="0"/>
              </a:spcBef>
              <a:buNone/>
              <a:defRPr/>
            </a:pP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760" y="1645920"/>
            <a:ext cx="3154045" cy="360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94849486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fade">
                                      <p:cBhvr>
                                        <p:cTn id="10" dur="1000"/>
                                        <p:tgtEl>
                                          <p:spTgt spid="13314"/>
                                        </p:tgtEl>
                                      </p:cBhvr>
                                    </p:animEffect>
                                    <p:anim calcmode="lin" valueType="num">
                                      <p:cBhvr>
                                        <p:cTn id="11" dur="1000" fill="hold"/>
                                        <p:tgtEl>
                                          <p:spTgt spid="13314"/>
                                        </p:tgtEl>
                                        <p:attrNameLst>
                                          <p:attrName>ppt_x</p:attrName>
                                        </p:attrNameLst>
                                      </p:cBhvr>
                                      <p:tavLst>
                                        <p:tav tm="0">
                                          <p:val>
                                            <p:strVal val="#ppt_x"/>
                                          </p:val>
                                        </p:tav>
                                        <p:tav tm="100000">
                                          <p:val>
                                            <p:strVal val="#ppt_x"/>
                                          </p:val>
                                        </p:tav>
                                      </p:tavLst>
                                    </p:anim>
                                    <p:anim calcmode="lin" valueType="num">
                                      <p:cBhvr>
                                        <p:cTn id="12" dur="1000" fill="hold"/>
                                        <p:tgtEl>
                                          <p:spTgt spid="13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415280" y="1869440"/>
            <a:ext cx="5720080" cy="3251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接下来详细讲解</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关键字的具体用法。</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zh-CN" sz="2400" dirty="0">
                <a:solidFill>
                  <a:schemeClr val="bg1">
                    <a:lumMod val="50000"/>
                  </a:schemeClr>
                </a:solidFill>
                <a:latin typeface="微软雅黑" pitchFamily="34" charset="-122"/>
                <a:ea typeface="微软雅黑" pitchFamily="34" charset="-122"/>
                <a:cs typeface="Times New Roman" pitchFamily="18" charset="0"/>
              </a:rPr>
              <a:t>）使用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关键字访问父类的成员变量和成员方法，具体格式如下：</a:t>
            </a: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super.</a:t>
            </a:r>
            <a:r>
              <a:rPr lang="zh-CN" altLang="zh-CN" sz="2400" dirty="0">
                <a:solidFill>
                  <a:srgbClr val="FF0000"/>
                </a:solidFill>
                <a:latin typeface="微软雅黑" pitchFamily="34" charset="-122"/>
                <a:ea typeface="微软雅黑" pitchFamily="34" charset="-122"/>
                <a:cs typeface="Times New Roman" pitchFamily="18" charset="0"/>
              </a:rPr>
              <a:t>成员变量</a:t>
            </a: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super.</a:t>
            </a:r>
            <a:r>
              <a:rPr lang="zh-CN" altLang="zh-CN" sz="2400" dirty="0">
                <a:solidFill>
                  <a:srgbClr val="FF0000"/>
                </a:solidFill>
                <a:latin typeface="微软雅黑" pitchFamily="34" charset="-122"/>
                <a:ea typeface="微软雅黑" pitchFamily="34" charset="-122"/>
                <a:cs typeface="Times New Roman" pitchFamily="18" charset="0"/>
              </a:rPr>
              <a:t>成员方法</a:t>
            </a:r>
            <a:r>
              <a:rPr lang="en-US"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rgbClr val="FF0000"/>
                </a:solidFill>
                <a:latin typeface="微软雅黑" pitchFamily="34" charset="-122"/>
                <a:ea typeface="微软雅黑" pitchFamily="34" charset="-122"/>
                <a:cs typeface="Times New Roman" pitchFamily="18" charset="0"/>
              </a:rPr>
              <a:t>参数</a:t>
            </a:r>
            <a:r>
              <a:rPr lang="en-US" altLang="zh-CN" sz="2400" dirty="0">
                <a:solidFill>
                  <a:srgbClr val="FF0000"/>
                </a:solidFill>
                <a:latin typeface="微软雅黑" pitchFamily="34" charset="-122"/>
                <a:ea typeface="微软雅黑" pitchFamily="34" charset="-122"/>
                <a:cs typeface="Times New Roman" pitchFamily="18" charset="0"/>
              </a:rPr>
              <a:t>1,</a:t>
            </a:r>
            <a:r>
              <a:rPr lang="zh-CN" altLang="zh-CN" sz="2400" dirty="0">
                <a:solidFill>
                  <a:srgbClr val="FF0000"/>
                </a:solidFill>
                <a:latin typeface="微软雅黑" pitchFamily="34" charset="-122"/>
                <a:ea typeface="微软雅黑" pitchFamily="34" charset="-122"/>
                <a:cs typeface="Times New Roman" pitchFamily="18" charset="0"/>
              </a:rPr>
              <a:t>参数</a:t>
            </a:r>
            <a:r>
              <a:rPr lang="en-US" altLang="zh-CN" sz="2400" dirty="0">
                <a:solidFill>
                  <a:srgbClr val="FF0000"/>
                </a:solidFill>
                <a:latin typeface="微软雅黑" pitchFamily="34" charset="-122"/>
                <a:ea typeface="微软雅黑" pitchFamily="34" charset="-122"/>
                <a:cs typeface="Times New Roman" pitchFamily="18" charset="0"/>
              </a:rPr>
              <a:t>2…)</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5580" y="1546971"/>
            <a:ext cx="3807460" cy="3573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77026259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down)">
                                      <p:cBhvr>
                                        <p:cTn id="7" dur="500"/>
                                        <p:tgtEl>
                                          <p:spTgt spid="1433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descr="图片包含 游戏机, 文字&#10;&#10;描述已自动生成"/>
          <p:cNvPicPr/>
          <p:nvPr/>
        </p:nvPicPr>
        <p:blipFill>
          <a:blip r:embed="rId4">
            <a:extLst>
              <a:ext uri="{28A0092B-C50C-407E-A947-70E740481C1C}">
                <a14:useLocalDpi xmlns:a14="http://schemas.microsoft.com/office/drawing/2010/main" val="0"/>
              </a:ext>
            </a:extLst>
          </a:blip>
          <a:stretch>
            <a:fillRect/>
          </a:stretch>
        </p:blipFill>
        <p:spPr>
          <a:xfrm>
            <a:off x="3545840" y="2194560"/>
            <a:ext cx="5863590" cy="2783840"/>
          </a:xfrm>
          <a:prstGeom prst="rect">
            <a:avLst/>
          </a:prstGeom>
        </p:spPr>
      </p:pic>
    </p:spTree>
    <p:custDataLst>
      <p:tags r:id="rId1"/>
    </p:custDataLst>
    <p:extLst>
      <p:ext uri="{BB962C8B-B14F-4D97-AF65-F5344CB8AC3E}">
        <p14:creationId xmlns:p14="http://schemas.microsoft.com/office/powerpoint/2010/main" val="393403827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83360" y="1300480"/>
            <a:ext cx="9652000" cy="853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接下来通过一个案例学习</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关键字访问父类的成员变量和成员方法</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2936240" y="2153920"/>
            <a:ext cx="6908800" cy="3586480"/>
            <a:chOff x="2560320" y="1991360"/>
            <a:chExt cx="6908800" cy="3586480"/>
          </a:xfrm>
        </p:grpSpPr>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320" y="1991360"/>
              <a:ext cx="6908800" cy="3586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230880" y="2123440"/>
              <a:ext cx="6024880" cy="3423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8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800" dirty="0">
                  <a:solidFill>
                    <a:schemeClr val="bg1">
                      <a:lumMod val="50000"/>
                    </a:schemeClr>
                  </a:solidFill>
                  <a:latin typeface="微软雅黑" pitchFamily="34" charset="-122"/>
                  <a:ea typeface="微软雅黑" pitchFamily="34" charset="-122"/>
                  <a:cs typeface="Times New Roman" pitchFamily="18" charset="0"/>
                </a:rPr>
                <a:t>类</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 class Animal {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3    String name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牧羊犬</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4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定义动物叫的方法</a:t>
              </a:r>
              <a:r>
                <a:rPr lang="en-US" altLang="zh-CN" sz="18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5	void shout() {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6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r>
                <a:rPr lang="zh-CN" altLang="zh-CN" sz="1800" dirty="0">
                  <a:solidFill>
                    <a:schemeClr val="bg1">
                      <a:lumMod val="50000"/>
                    </a:schemeClr>
                  </a:solidFill>
                  <a:latin typeface="微软雅黑" pitchFamily="34" charset="-122"/>
                  <a:ea typeface="微软雅黑" pitchFamily="34" charset="-122"/>
                  <a:cs typeface="Times New Roman" pitchFamily="18" charset="0"/>
                </a:rPr>
                <a:t>动物发出叫声</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7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8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56751318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032000" y="1402080"/>
            <a:ext cx="8981440" cy="4653280"/>
            <a:chOff x="1960880" y="1442720"/>
            <a:chExt cx="8981440" cy="4653280"/>
          </a:xfrm>
        </p:grpSpPr>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880" y="1442720"/>
              <a:ext cx="8981440" cy="465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336800" y="1442720"/>
              <a:ext cx="8453120" cy="4582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9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类继承动物类</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10 class Dog extends Animal {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11     //</a:t>
              </a:r>
              <a:r>
                <a:rPr lang="zh-CN" altLang="zh-CN" sz="1800" dirty="0">
                  <a:solidFill>
                    <a:schemeClr val="bg1">
                      <a:lumMod val="50000"/>
                    </a:schemeClr>
                  </a:solidFill>
                  <a:latin typeface="微软雅黑" pitchFamily="34" charset="-122"/>
                  <a:ea typeface="微软雅黑" pitchFamily="34" charset="-122"/>
                  <a:cs typeface="Times New Roman" pitchFamily="18" charset="0"/>
                </a:rPr>
                <a:t>重写父类</a:t>
              </a:r>
              <a:r>
                <a:rPr lang="en-US" altLang="zh-CN" sz="18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800" dirty="0">
                  <a:solidFill>
                    <a:schemeClr val="bg1">
                      <a:lumMod val="50000"/>
                    </a:schemeClr>
                  </a:solidFill>
                  <a:latin typeface="微软雅黑" pitchFamily="34" charset="-122"/>
                  <a:ea typeface="微软雅黑" pitchFamily="34" charset="-122"/>
                  <a:cs typeface="Times New Roman" pitchFamily="18" charset="0"/>
                </a:rPr>
                <a:t>中的</a:t>
              </a:r>
              <a:r>
                <a:rPr lang="en-US" altLang="zh-CN" sz="18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800" dirty="0">
                  <a:solidFill>
                    <a:schemeClr val="bg1">
                      <a:lumMod val="50000"/>
                    </a:schemeClr>
                  </a:solidFill>
                  <a:latin typeface="微软雅黑" pitchFamily="34" charset="-122"/>
                  <a:ea typeface="微软雅黑" pitchFamily="34" charset="-122"/>
                  <a:cs typeface="Times New Roman" pitchFamily="18" charset="0"/>
                </a:rPr>
                <a:t>方法</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r>
                <a:rPr lang="zh-CN" altLang="zh-CN" sz="1800" dirty="0">
                  <a:solidFill>
                    <a:schemeClr val="bg1">
                      <a:lumMod val="50000"/>
                    </a:schemeClr>
                  </a:solidFill>
                  <a:latin typeface="微软雅黑" pitchFamily="34" charset="-122"/>
                  <a:ea typeface="微软雅黑" pitchFamily="34" charset="-122"/>
                  <a:cs typeface="Times New Roman" pitchFamily="18" charset="0"/>
                </a:rPr>
                <a:t>扩大了访问权限</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12	public void shout() {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13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super.shout</a:t>
              </a:r>
              <a:r>
                <a:rPr lang="en-US" altLang="zh-CN" sz="1800" dirty="0">
                  <a:solidFill>
                    <a:schemeClr val="bg1">
                      <a:lumMod val="50000"/>
                    </a:schemeClr>
                  </a:solidFill>
                  <a:latin typeface="微软雅黑" pitchFamily="34" charset="-122"/>
                  <a:ea typeface="微软雅黑" pitchFamily="34" charset="-122"/>
                  <a:cs typeface="Times New Roman" pitchFamily="18" charset="0"/>
                </a:rPr>
                <a:t>();      //</a:t>
              </a:r>
              <a:r>
                <a:rPr lang="zh-CN" altLang="zh-CN" sz="1800" dirty="0">
                  <a:solidFill>
                    <a:schemeClr val="bg1">
                      <a:lumMod val="50000"/>
                    </a:schemeClr>
                  </a:solidFill>
                  <a:latin typeface="微软雅黑" pitchFamily="34" charset="-122"/>
                  <a:ea typeface="微软雅黑" pitchFamily="34" charset="-122"/>
                  <a:cs typeface="Times New Roman" pitchFamily="18" charset="0"/>
                </a:rPr>
                <a:t>调用父类中的</a:t>
              </a:r>
              <a:r>
                <a:rPr lang="en-US" altLang="zh-CN" sz="18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8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14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r>
                <a:rPr lang="zh-CN" altLang="zh-CN" sz="1800" dirty="0">
                  <a:solidFill>
                    <a:schemeClr val="bg1">
                      <a:lumMod val="50000"/>
                    </a:schemeClr>
                  </a:solidFill>
                  <a:latin typeface="微软雅黑" pitchFamily="34" charset="-122"/>
                  <a:ea typeface="微软雅黑" pitchFamily="34" charset="-122"/>
                  <a:cs typeface="Times New Roman" pitchFamily="18" charset="0"/>
                </a:rPr>
                <a:t>汪汪汪……</a:t>
              </a:r>
              <a:r>
                <a:rPr lang="en-US" altLang="zh-CN" sz="18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15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16     public void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printName</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17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r>
                <a:rPr lang="zh-CN" altLang="zh-CN" sz="1800" dirty="0">
                  <a:solidFill>
                    <a:schemeClr val="bg1">
                      <a:lumMod val="50000"/>
                    </a:schemeClr>
                  </a:solidFill>
                  <a:latin typeface="微软雅黑" pitchFamily="34" charset="-122"/>
                  <a:ea typeface="微软雅黑" pitchFamily="34" charset="-122"/>
                  <a:cs typeface="Times New Roman" pitchFamily="18" charset="0"/>
                </a:rPr>
                <a:t>名字</a:t>
              </a:r>
              <a:r>
                <a:rPr lang="en-US" altLang="zh-CN" sz="1800" dirty="0">
                  <a:solidFill>
                    <a:schemeClr val="bg1">
                      <a:lumMod val="50000"/>
                    </a:schemeClr>
                  </a:solidFill>
                  <a:latin typeface="微软雅黑" pitchFamily="34" charset="-122"/>
                  <a:ea typeface="微软雅黑" pitchFamily="34" charset="-122"/>
                  <a:cs typeface="Times New Roman" pitchFamily="18" charset="0"/>
                </a:rPr>
                <a:t>:"+super.name);      //</a:t>
              </a:r>
              <a:r>
                <a:rPr lang="zh-CN" altLang="zh-CN" sz="1800" dirty="0">
                  <a:solidFill>
                    <a:schemeClr val="bg1">
                      <a:lumMod val="50000"/>
                    </a:schemeClr>
                  </a:solidFill>
                  <a:latin typeface="微软雅黑" pitchFamily="34" charset="-122"/>
                  <a:ea typeface="微软雅黑" pitchFamily="34" charset="-122"/>
                  <a:cs typeface="Times New Roman" pitchFamily="18" charset="0"/>
                </a:rPr>
                <a:t>调用父类中的</a:t>
              </a:r>
              <a:r>
                <a:rPr lang="en-US" altLang="zh-CN" sz="18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1800" dirty="0">
                  <a:solidFill>
                    <a:schemeClr val="bg1">
                      <a:lumMod val="50000"/>
                    </a:schemeClr>
                  </a:solidFill>
                  <a:latin typeface="微软雅黑" pitchFamily="34" charset="-122"/>
                  <a:ea typeface="微软雅黑" pitchFamily="34" charset="-122"/>
                  <a:cs typeface="Times New Roman" pitchFamily="18" charset="0"/>
                </a:rPr>
                <a:t>属性</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18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19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931633104"/>
      </p:ext>
    </p:extLst>
  </p:cSld>
  <p:clrMapOvr>
    <a:masterClrMapping/>
  </p:clrMapOvr>
  <p:transition spd="slow">
    <p:wheel spokes="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392678" y="1737360"/>
            <a:ext cx="8468362" cy="3586480"/>
            <a:chOff x="2311398" y="1737360"/>
            <a:chExt cx="8051802" cy="3586480"/>
          </a:xfrm>
        </p:grpSpPr>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737360"/>
              <a:ext cx="8051802" cy="357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852461" y="1838960"/>
              <a:ext cx="7447280" cy="3484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20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21 public class Example05 {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22	public static void main(String[]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8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23		Dog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800" dirty="0">
                  <a:solidFill>
                    <a:schemeClr val="bg1">
                      <a:lumMod val="50000"/>
                    </a:schemeClr>
                  </a:solidFill>
                  <a:latin typeface="微软雅黑" pitchFamily="34" charset="-122"/>
                  <a:ea typeface="微软雅黑" pitchFamily="34" charset="-122"/>
                  <a:cs typeface="Times New Roman" pitchFamily="18" charset="0"/>
                </a:rPr>
                <a:t> = new Dog();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类的实例对象</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24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dog.shout</a:t>
              </a:r>
              <a:r>
                <a:rPr lang="en-US" altLang="zh-CN" sz="1800" dirty="0">
                  <a:solidFill>
                    <a:schemeClr val="bg1">
                      <a:lumMod val="50000"/>
                    </a:schemeClr>
                  </a:solidFill>
                  <a:latin typeface="微软雅黑" pitchFamily="34" charset="-122"/>
                  <a:ea typeface="微软雅黑" pitchFamily="34" charset="-122"/>
                  <a:cs typeface="Times New Roman" pitchFamily="18" charset="0"/>
                </a:rPr>
                <a:t>();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重写的</a:t>
              </a:r>
              <a:r>
                <a:rPr lang="en-US" altLang="zh-CN" sz="18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8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25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dog.printName</a:t>
              </a:r>
              <a:r>
                <a:rPr lang="en-US" altLang="zh-CN" sz="1800" dirty="0">
                  <a:solidFill>
                    <a:schemeClr val="bg1">
                      <a:lumMod val="50000"/>
                    </a:schemeClr>
                  </a:solidFill>
                  <a:latin typeface="微软雅黑" pitchFamily="34" charset="-122"/>
                  <a:ea typeface="微软雅黑" pitchFamily="34" charset="-122"/>
                  <a:cs typeface="Times New Roman" pitchFamily="18" charset="0"/>
                </a:rPr>
                <a:t>();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类中的</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printName</a:t>
              </a:r>
              <a:r>
                <a:rPr lang="en-US" altLang="zh-CN" sz="1800" dirty="0">
                  <a:solidFill>
                    <a:schemeClr val="bg1">
                      <a:lumMod val="50000"/>
                    </a:schemeClr>
                  </a:solidFill>
                  <a:latin typeface="微软雅黑" pitchFamily="34" charset="-122"/>
                  <a:ea typeface="微软雅黑" pitchFamily="34" charset="-122"/>
                  <a:cs typeface="Times New Roman" pitchFamily="18" charset="0"/>
                </a:rPr>
                <a:t>()</a:t>
              </a:r>
              <a:r>
                <a:rPr lang="zh-CN" altLang="zh-CN" sz="18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26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27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931633104"/>
      </p:ext>
    </p:extLst>
  </p:cSld>
  <p:clrMapOvr>
    <a:masterClrMapping/>
  </p:clrMapOvr>
  <p:transition spd="slow">
    <p:wheel spokes="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83360" y="1341120"/>
            <a:ext cx="9652000" cy="76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3038475" y="2553970"/>
            <a:ext cx="7131050" cy="2089150"/>
          </a:xfrm>
          <a:prstGeom prst="rect">
            <a:avLst/>
          </a:prstGeom>
        </p:spPr>
      </p:pic>
    </p:spTree>
    <p:custDataLst>
      <p:tags r:id="rId1"/>
    </p:custDataLst>
    <p:extLst>
      <p:ext uri="{BB962C8B-B14F-4D97-AF65-F5344CB8AC3E}">
        <p14:creationId xmlns:p14="http://schemas.microsoft.com/office/powerpoint/2010/main" val="81247291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503680" y="1666240"/>
            <a:ext cx="9652000" cy="3515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2~8</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类，并在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类中定义了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2400" dirty="0">
                <a:solidFill>
                  <a:schemeClr val="bg1">
                    <a:lumMod val="50000"/>
                  </a:schemeClr>
                </a:solidFill>
                <a:latin typeface="微软雅黑" pitchFamily="34" charset="-122"/>
                <a:ea typeface="微软雅黑" pitchFamily="34" charset="-122"/>
                <a:cs typeface="Times New Roman" pitchFamily="18" charset="0"/>
              </a:rPr>
              <a:t>属性和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10~19</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类并继承了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方法中使用“</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super.shout</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”调用了父类被重写的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方法。在</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printName</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方法中使用“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super.name</a:t>
            </a:r>
            <a:r>
              <a:rPr lang="zh-CN" altLang="zh-CN" sz="2400" dirty="0">
                <a:solidFill>
                  <a:schemeClr val="bg1">
                    <a:lumMod val="50000"/>
                  </a:schemeClr>
                </a:solidFill>
                <a:latin typeface="微软雅黑" pitchFamily="34" charset="-122"/>
                <a:ea typeface="微软雅黑" pitchFamily="34" charset="-122"/>
                <a:cs typeface="Times New Roman" pitchFamily="18" charset="0"/>
              </a:rPr>
              <a:t>”访问父类的成员变量</a:t>
            </a:r>
            <a:r>
              <a:rPr lang="en-US" altLang="zh-CN" sz="24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2400" dirty="0">
                <a:solidFill>
                  <a:schemeClr val="bg1">
                    <a:lumMod val="50000"/>
                  </a:schemeClr>
                </a:solidFill>
                <a:latin typeface="微软雅黑" pitchFamily="34" charset="-122"/>
                <a:ea typeface="微软雅黑" pitchFamily="34" charset="-122"/>
                <a:cs typeface="Times New Roman" pitchFamily="18" charset="0"/>
              </a:rPr>
              <a:t>。从运行结果中可以看出，子类通过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关键字可以成功地访问父类成员变量和成员方法。</a:t>
            </a:r>
          </a:p>
        </p:txBody>
      </p:sp>
    </p:spTree>
    <p:custDataLst>
      <p:tags r:id="rId1"/>
    </p:custDataLst>
    <p:extLst>
      <p:ext uri="{BB962C8B-B14F-4D97-AF65-F5344CB8AC3E}">
        <p14:creationId xmlns:p14="http://schemas.microsoft.com/office/powerpoint/2010/main" val="295165968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19200" y="1300480"/>
            <a:ext cx="10058400" cy="1869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关键字访问父类中指定的构造方法，具体格式如下：</a:t>
            </a: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super(</a:t>
            </a:r>
            <a:r>
              <a:rPr lang="zh-CN" altLang="zh-CN" sz="2400" dirty="0">
                <a:solidFill>
                  <a:srgbClr val="FF0000"/>
                </a:solidFill>
                <a:latin typeface="微软雅黑" pitchFamily="34" charset="-122"/>
                <a:ea typeface="微软雅黑" pitchFamily="34" charset="-122"/>
                <a:cs typeface="Times New Roman" pitchFamily="18" charset="0"/>
              </a:rPr>
              <a:t>参数</a:t>
            </a:r>
            <a:r>
              <a:rPr lang="en-US" altLang="zh-CN" sz="2400" dirty="0">
                <a:solidFill>
                  <a:srgbClr val="FF0000"/>
                </a:solidFill>
                <a:latin typeface="微软雅黑" pitchFamily="34" charset="-122"/>
                <a:ea typeface="微软雅黑" pitchFamily="34" charset="-122"/>
                <a:cs typeface="Times New Roman" pitchFamily="18" charset="0"/>
              </a:rPr>
              <a:t>1,</a:t>
            </a:r>
            <a:r>
              <a:rPr lang="zh-CN" altLang="zh-CN" sz="2400" dirty="0">
                <a:solidFill>
                  <a:srgbClr val="FF0000"/>
                </a:solidFill>
                <a:latin typeface="微软雅黑" pitchFamily="34" charset="-122"/>
                <a:ea typeface="微软雅黑" pitchFamily="34" charset="-122"/>
                <a:cs typeface="Times New Roman" pitchFamily="18" charset="0"/>
              </a:rPr>
              <a:t>参数</a:t>
            </a:r>
            <a:r>
              <a:rPr lang="en-US" altLang="zh-CN" sz="2400" dirty="0">
                <a:solidFill>
                  <a:srgbClr val="FF0000"/>
                </a:solidFill>
                <a:latin typeface="微软雅黑" pitchFamily="34" charset="-122"/>
                <a:ea typeface="微软雅黑" pitchFamily="34" charset="-122"/>
                <a:cs typeface="Times New Roman" pitchFamily="18" charset="0"/>
              </a:rPr>
              <a:t>2…)</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接下来就通过一个案例学习如何使用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关键字调用父类的构造方法</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3403600" y="3139440"/>
            <a:ext cx="5821680" cy="2997200"/>
            <a:chOff x="3088640" y="3139440"/>
            <a:chExt cx="5821680" cy="2997200"/>
          </a:xfrm>
        </p:grpSpPr>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8640" y="3139440"/>
              <a:ext cx="5821680" cy="299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4165600" y="3139440"/>
              <a:ext cx="4185920" cy="299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class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private String name;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private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age;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public Animal(String name,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age)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this.name = name;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this.age</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age;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49139519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1076960" y="1437640"/>
            <a:ext cx="4734560" cy="4561840"/>
            <a:chOff x="924560" y="1300480"/>
            <a:chExt cx="4592320" cy="4561840"/>
          </a:xfrm>
        </p:grpSpPr>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560" y="1336040"/>
              <a:ext cx="4409440" cy="452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a:spLocks/>
            </p:cNvSpPr>
            <p:nvPr/>
          </p:nvSpPr>
          <p:spPr>
            <a:xfrm>
              <a:off x="1219200" y="1300480"/>
              <a:ext cx="4297680" cy="4561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public 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getName</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return name;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12    public void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setName</a:t>
              </a:r>
              <a:r>
                <a:rPr lang="en-US" altLang="zh-CN" sz="1600" dirty="0">
                  <a:solidFill>
                    <a:schemeClr val="bg1">
                      <a:lumMod val="50000"/>
                    </a:schemeClr>
                  </a:solidFill>
                  <a:latin typeface="微软雅黑" pitchFamily="34" charset="-122"/>
                  <a:ea typeface="微软雅黑" pitchFamily="34" charset="-122"/>
                  <a:cs typeface="Times New Roman" pitchFamily="18" charset="0"/>
                </a:rPr>
                <a:t>(String name)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13        this.name = name;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14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15    public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getAge</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16        return age;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17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18    public void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setAge</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age)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19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this.age</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age;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20    }</a:t>
              </a:r>
            </a:p>
          </p:txBody>
        </p:sp>
      </p:grpSp>
      <p:grpSp>
        <p:nvGrpSpPr>
          <p:cNvPr id="4" name="组合 3"/>
          <p:cNvGrpSpPr/>
          <p:nvPr/>
        </p:nvGrpSpPr>
        <p:grpSpPr>
          <a:xfrm>
            <a:off x="5872480" y="1336040"/>
            <a:ext cx="6045198" cy="4663440"/>
            <a:chOff x="5720080" y="1336040"/>
            <a:chExt cx="5837461" cy="4663440"/>
          </a:xfrm>
        </p:grpSpPr>
        <p:pic>
          <p:nvPicPr>
            <p:cNvPr id="194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0080" y="1386840"/>
              <a:ext cx="5709920" cy="461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5847621" y="1336040"/>
              <a:ext cx="5709920" cy="4663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21 public String info()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22        return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名称：</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this.getName</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年龄：</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this.getAge</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23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24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25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类继承动物类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26 class Dog extends Animal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27    private String color;</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28    public Dog(String name,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age, String color)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29        super(name, age);</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30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this.setColor</a:t>
              </a:r>
              <a:r>
                <a:rPr lang="en-US" altLang="zh-CN" sz="1400" dirty="0">
                  <a:solidFill>
                    <a:schemeClr val="bg1">
                      <a:lumMod val="50000"/>
                    </a:schemeClr>
                  </a:solidFill>
                  <a:latin typeface="微软雅黑" pitchFamily="34" charset="-122"/>
                  <a:ea typeface="微软雅黑" pitchFamily="34" charset="-122"/>
                  <a:cs typeface="Times New Roman" pitchFamily="18" charset="0"/>
                </a:rPr>
                <a:t>(color);</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31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32    public String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getColor</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33        return color;</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34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385990291"/>
      </p:ext>
    </p:extLst>
  </p:cSld>
  <p:clrMapOvr>
    <a:masterClrMapping/>
  </p:clrMapOvr>
  <p:transition spd="slow">
    <p:wheel spokes="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956560" y="1280160"/>
            <a:ext cx="7112000" cy="5049521"/>
            <a:chOff x="2560320" y="1351280"/>
            <a:chExt cx="7112000" cy="4885641"/>
          </a:xfrm>
        </p:grpSpPr>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320" y="1351280"/>
              <a:ext cx="7112000" cy="4846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2875280" y="1390601"/>
              <a:ext cx="6532880" cy="4846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35 public void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setColor</a:t>
              </a:r>
              <a:r>
                <a:rPr lang="en-US" altLang="zh-CN" sz="1400" dirty="0">
                  <a:solidFill>
                    <a:schemeClr val="bg1">
                      <a:lumMod val="50000"/>
                    </a:schemeClr>
                  </a:solidFill>
                  <a:latin typeface="微软雅黑" pitchFamily="34" charset="-122"/>
                  <a:ea typeface="微软雅黑" pitchFamily="34" charset="-122"/>
                  <a:cs typeface="Times New Roman" pitchFamily="18" charset="0"/>
                </a:rPr>
                <a:t>(String color)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36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this.color</a:t>
              </a:r>
              <a:r>
                <a:rPr lang="en-US" altLang="zh-CN" sz="1400" dirty="0">
                  <a:solidFill>
                    <a:schemeClr val="bg1">
                      <a:lumMod val="50000"/>
                    </a:schemeClr>
                  </a:solidFill>
                  <a:latin typeface="微软雅黑" pitchFamily="34" charset="-122"/>
                  <a:ea typeface="微软雅黑" pitchFamily="34" charset="-122"/>
                  <a:cs typeface="Times New Roman" pitchFamily="18" charset="0"/>
                </a:rPr>
                <a:t> = color;</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37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38    //</a:t>
              </a:r>
              <a:r>
                <a:rPr lang="zh-CN" altLang="zh-CN" sz="1400" dirty="0">
                  <a:solidFill>
                    <a:schemeClr val="bg1">
                      <a:lumMod val="50000"/>
                    </a:schemeClr>
                  </a:solidFill>
                  <a:latin typeface="微软雅黑" pitchFamily="34" charset="-122"/>
                  <a:ea typeface="微软雅黑" pitchFamily="34" charset="-122"/>
                  <a:cs typeface="Times New Roman" pitchFamily="18" charset="0"/>
                </a:rPr>
                <a:t>重写父类的</a:t>
              </a:r>
              <a:r>
                <a:rPr lang="en-US" altLang="zh-CN" sz="1400" dirty="0">
                  <a:solidFill>
                    <a:schemeClr val="bg1">
                      <a:lumMod val="50000"/>
                    </a:schemeClr>
                  </a:solidFill>
                  <a:latin typeface="微软雅黑" pitchFamily="34" charset="-122"/>
                  <a:ea typeface="微软雅黑" pitchFamily="34" charset="-122"/>
                  <a:cs typeface="Times New Roman" pitchFamily="18" charset="0"/>
                </a:rPr>
                <a:t>info()</a:t>
              </a:r>
              <a:r>
                <a:rPr lang="zh-CN" altLang="zh-CN" sz="14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39    public String info()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40        return super.info()+",</a:t>
              </a:r>
              <a:r>
                <a:rPr lang="zh-CN" altLang="zh-CN" sz="1400" dirty="0">
                  <a:solidFill>
                    <a:schemeClr val="bg1">
                      <a:lumMod val="50000"/>
                    </a:schemeClr>
                  </a:solidFill>
                  <a:latin typeface="微软雅黑" pitchFamily="34" charset="-122"/>
                  <a:ea typeface="微软雅黑" pitchFamily="34" charset="-122"/>
                  <a:cs typeface="Times New Roman" pitchFamily="18" charset="0"/>
                </a:rPr>
                <a:t>颜色：</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this.getColor</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r>
                <a:rPr lang="zh-CN" altLang="zh-CN" sz="1400" dirty="0">
                  <a:solidFill>
                    <a:schemeClr val="bg1">
                      <a:lumMod val="50000"/>
                    </a:schemeClr>
                  </a:solidFill>
                  <a:latin typeface="微软雅黑" pitchFamily="34" charset="-122"/>
                  <a:ea typeface="微软雅黑" pitchFamily="34" charset="-122"/>
                  <a:cs typeface="Times New Roman" pitchFamily="18" charset="0"/>
                </a:rPr>
                <a:t>扩充父类中的方法</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41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42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43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44 public class Example06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45    public static void main(String[]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46        Dog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400" dirty="0">
                  <a:solidFill>
                    <a:schemeClr val="bg1">
                      <a:lumMod val="50000"/>
                    </a:schemeClr>
                  </a:solidFill>
                  <a:latin typeface="微软雅黑" pitchFamily="34" charset="-122"/>
                  <a:ea typeface="微软雅黑" pitchFamily="34" charset="-122"/>
                  <a:cs typeface="Times New Roman" pitchFamily="18" charset="0"/>
                </a:rPr>
                <a:t> = new Dog("</a:t>
              </a:r>
              <a:r>
                <a:rPr lang="zh-CN" altLang="zh-CN" sz="1400" dirty="0">
                  <a:solidFill>
                    <a:schemeClr val="bg1">
                      <a:lumMod val="50000"/>
                    </a:schemeClr>
                  </a:solidFill>
                  <a:latin typeface="微软雅黑" pitchFamily="34" charset="-122"/>
                  <a:ea typeface="微软雅黑" pitchFamily="34" charset="-122"/>
                  <a:cs typeface="Times New Roman" pitchFamily="18" charset="0"/>
                </a:rPr>
                <a:t>牧羊犬</a:t>
              </a:r>
              <a:r>
                <a:rPr lang="en-US" altLang="zh-CN" sz="1400" dirty="0">
                  <a:solidFill>
                    <a:schemeClr val="bg1">
                      <a:lumMod val="50000"/>
                    </a:schemeClr>
                  </a:solidFill>
                  <a:latin typeface="微软雅黑" pitchFamily="34" charset="-122"/>
                  <a:ea typeface="微软雅黑" pitchFamily="34" charset="-122"/>
                  <a:cs typeface="Times New Roman" pitchFamily="18" charset="0"/>
                </a:rPr>
                <a:t>",3,"</a:t>
              </a:r>
              <a:r>
                <a:rPr lang="zh-CN" altLang="zh-CN" sz="1400" dirty="0">
                  <a:solidFill>
                    <a:schemeClr val="bg1">
                      <a:lumMod val="50000"/>
                    </a:schemeClr>
                  </a:solidFill>
                  <a:latin typeface="微软雅黑" pitchFamily="34" charset="-122"/>
                  <a:ea typeface="微软雅黑" pitchFamily="34" charset="-122"/>
                  <a:cs typeface="Times New Roman" pitchFamily="18" charset="0"/>
                </a:rPr>
                <a:t>黑色</a:t>
              </a:r>
              <a:r>
                <a:rPr lang="en-US" altLang="zh-CN" sz="1400" dirty="0">
                  <a:solidFill>
                    <a:schemeClr val="bg1">
                      <a:lumMod val="50000"/>
                    </a:schemeClr>
                  </a:solidFill>
                  <a:latin typeface="微软雅黑" pitchFamily="34" charset="-122"/>
                  <a:ea typeface="微软雅黑" pitchFamily="34" charset="-122"/>
                  <a:cs typeface="Times New Roman" pitchFamily="18" charset="0"/>
                </a:rPr>
                <a:t>");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类的实例对象</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47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(dog.info());</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48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49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385990291"/>
      </p:ext>
    </p:extLst>
  </p:cSld>
  <p:clrMapOvr>
    <a:masterClrMapping/>
  </p:clrMapOvr>
  <p:transition spd="slow">
    <p:wheel spokes="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19200" y="1300480"/>
            <a:ext cx="10058400" cy="701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2976880" y="2486342"/>
            <a:ext cx="7142480" cy="2288858"/>
          </a:xfrm>
          <a:prstGeom prst="rect">
            <a:avLst/>
          </a:prstGeom>
        </p:spPr>
      </p:pic>
    </p:spTree>
    <p:custDataLst>
      <p:tags r:id="rId1"/>
    </p:custDataLst>
    <p:extLst>
      <p:ext uri="{BB962C8B-B14F-4D97-AF65-F5344CB8AC3E}">
        <p14:creationId xmlns:p14="http://schemas.microsoft.com/office/powerpoint/2010/main" val="219513945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70000" y="1574800"/>
            <a:ext cx="10058400" cy="3566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29</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调用了父类中有两个参数的构造方法；</a:t>
            </a:r>
            <a:r>
              <a:rPr lang="en-US" altLang="zh-CN" sz="2400" dirty="0">
                <a:solidFill>
                  <a:schemeClr val="bg1">
                    <a:lumMod val="50000"/>
                  </a:schemeClr>
                </a:solidFill>
                <a:latin typeface="微软雅黑" pitchFamily="34" charset="-122"/>
                <a:ea typeface="微软雅黑" pitchFamily="34" charset="-122"/>
                <a:cs typeface="Times New Roman" pitchFamily="18" charset="0"/>
              </a:rPr>
              <a:t>39~41</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行代码是在子类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中重写了父类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info()</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46~47</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行代码是实例化了一个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对象并调用了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info()</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方法。由</a:t>
            </a:r>
            <a:r>
              <a:rPr lang="zh-CN" altLang="en-US" sz="2400" dirty="0">
                <a:solidFill>
                  <a:schemeClr val="bg1">
                    <a:lumMod val="50000"/>
                  </a:schemeClr>
                </a:solidFill>
                <a:latin typeface="微软雅黑" pitchFamily="34" charset="-122"/>
                <a:ea typeface="微软雅黑" pitchFamily="34" charset="-122"/>
                <a:cs typeface="Times New Roman" pitchFamily="18" charset="0"/>
              </a:rPr>
              <a:t>运行结果</a:t>
            </a:r>
            <a:r>
              <a:rPr lang="zh-CN" altLang="zh-CN" sz="2400" dirty="0">
                <a:solidFill>
                  <a:schemeClr val="bg1">
                    <a:lumMod val="50000"/>
                  </a:schemeClr>
                </a:solidFill>
                <a:latin typeface="微软雅黑" pitchFamily="34" charset="-122"/>
                <a:ea typeface="微软雅黑" pitchFamily="34" charset="-122"/>
                <a:cs typeface="Times New Roman" pitchFamily="18" charset="0"/>
              </a:rPr>
              <a:t>可知，程序输出的内容是在子类中定义的内容。这说明，如果在子类中重写了父类的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info()</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方法，使用子类的实例化对象调用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info()</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方法时，会优先调用子类中的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info()</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19006664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2301238" y="1719580"/>
            <a:ext cx="4663440" cy="3505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中，类的继承是指在一个现有类的基础上去构建一个新的类，构建出来的新类被称作子类，现有类被称作父类。子类继承父类的属性和方法，使得子类对象（实例）具有父类的特征和行为。</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978" y="1681480"/>
            <a:ext cx="2674937"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1724421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6502400" y="2123440"/>
            <a:ext cx="3454400" cy="2590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调用父类构造方法的代码必须位于子类构造方法的第一行，并且只能出现一次。</a:t>
            </a:r>
          </a:p>
          <a:p>
            <a:pPr marL="0" indent="0" eaLnBrk="1" hangingPunct="1">
              <a:lnSpc>
                <a:spcPct val="150000"/>
              </a:lnSpc>
              <a:spcBef>
                <a:spcPct val="0"/>
              </a:spcBef>
              <a:buNone/>
              <a:defRPr/>
            </a:pP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5" name="组合 4"/>
          <p:cNvGrpSpPr/>
          <p:nvPr/>
        </p:nvGrpSpPr>
        <p:grpSpPr>
          <a:xfrm>
            <a:off x="2588259" y="1717634"/>
            <a:ext cx="2834640" cy="3676730"/>
            <a:chOff x="2311398" y="1676344"/>
            <a:chExt cx="2834640" cy="3676730"/>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67634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320906494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49680" y="1320800"/>
            <a:ext cx="10271760" cy="1341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与</a:t>
            </a:r>
            <a:r>
              <a:rPr lang="en-US" altLang="zh-CN" sz="2400" dirty="0">
                <a:solidFill>
                  <a:schemeClr val="bg1">
                    <a:lumMod val="50000"/>
                  </a:schemeClr>
                </a:solidFill>
                <a:latin typeface="微软雅黑" pitchFamily="34" charset="-122"/>
                <a:ea typeface="微软雅黑" pitchFamily="34" charset="-122"/>
                <a:cs typeface="Times New Roman" pitchFamily="18" charset="0"/>
              </a:rPr>
              <a:t>this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关键字的作用非常相似，都可以调用构造方法、普通方法和属性，但是两者之间还是有区别的，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与</a:t>
            </a:r>
            <a:r>
              <a:rPr lang="en-US" altLang="zh-CN" sz="2400" dirty="0">
                <a:solidFill>
                  <a:schemeClr val="bg1">
                    <a:lumMod val="50000"/>
                  </a:schemeClr>
                </a:solidFill>
                <a:latin typeface="微软雅黑" pitchFamily="34" charset="-122"/>
                <a:ea typeface="微软雅黑" pitchFamily="34" charset="-122"/>
                <a:cs typeface="Times New Roman" pitchFamily="18" charset="0"/>
              </a:rPr>
              <a:t>this</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的区别如</a:t>
            </a:r>
            <a:r>
              <a:rPr lang="zh-CN" altLang="en-US" sz="2400" dirty="0">
                <a:solidFill>
                  <a:schemeClr val="bg1">
                    <a:lumMod val="50000"/>
                  </a:schemeClr>
                </a:solidFill>
                <a:latin typeface="微软雅黑" pitchFamily="34" charset="-122"/>
                <a:ea typeface="微软雅黑" pitchFamily="34" charset="-122"/>
                <a:cs typeface="Times New Roman" pitchFamily="18" charset="0"/>
              </a:rPr>
              <a:t>下</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表</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435671185"/>
              </p:ext>
            </p:extLst>
          </p:nvPr>
        </p:nvGraphicFramePr>
        <p:xfrm>
          <a:off x="2377436" y="2790984"/>
          <a:ext cx="8181338" cy="2949416"/>
        </p:xfrm>
        <a:graphic>
          <a:graphicData uri="http://schemas.openxmlformats.org/drawingml/2006/table">
            <a:tbl>
              <a:tblPr firstRow="1" firstCol="1" bandRow="1">
                <a:tableStyleId>{5C22544A-7EE6-4342-B048-85BDC9FD1C3A}</a:tableStyleId>
              </a:tblPr>
              <a:tblGrid>
                <a:gridCol w="1302040">
                  <a:extLst>
                    <a:ext uri="{9D8B030D-6E8A-4147-A177-3AD203B41FA5}">
                      <a16:colId xmlns:a16="http://schemas.microsoft.com/office/drawing/2014/main" val="20000"/>
                    </a:ext>
                  </a:extLst>
                </a:gridCol>
                <a:gridCol w="4335375">
                  <a:extLst>
                    <a:ext uri="{9D8B030D-6E8A-4147-A177-3AD203B41FA5}">
                      <a16:colId xmlns:a16="http://schemas.microsoft.com/office/drawing/2014/main" val="20001"/>
                    </a:ext>
                  </a:extLst>
                </a:gridCol>
                <a:gridCol w="2543923">
                  <a:extLst>
                    <a:ext uri="{9D8B030D-6E8A-4147-A177-3AD203B41FA5}">
                      <a16:colId xmlns:a16="http://schemas.microsoft.com/office/drawing/2014/main" val="20002"/>
                    </a:ext>
                  </a:extLst>
                </a:gridCol>
              </a:tblGrid>
              <a:tr h="421346">
                <a:tc>
                  <a:txBody>
                    <a:bodyPr/>
                    <a:lstStyle/>
                    <a:p>
                      <a:pPr algn="ctr">
                        <a:spcAft>
                          <a:spcPts val="0"/>
                        </a:spcAft>
                      </a:pPr>
                      <a:r>
                        <a:rPr lang="zh-CN" sz="1800" kern="100" dirty="0">
                          <a:effectLst/>
                        </a:rPr>
                        <a:t>区别点</a:t>
                      </a:r>
                      <a:endParaRPr lang="zh-CN" sz="1800" kern="100" dirty="0">
                        <a:effectLst/>
                        <a:latin typeface="Times New Roman"/>
                        <a:ea typeface="宋体"/>
                      </a:endParaRPr>
                    </a:p>
                  </a:txBody>
                  <a:tcPr marL="68580" marR="68580" marT="0" marB="0" anchor="ctr"/>
                </a:tc>
                <a:tc>
                  <a:txBody>
                    <a:bodyPr/>
                    <a:lstStyle/>
                    <a:p>
                      <a:pPr algn="ctr">
                        <a:spcAft>
                          <a:spcPts val="0"/>
                        </a:spcAft>
                      </a:pPr>
                      <a:r>
                        <a:rPr lang="en-US" sz="1800" kern="100">
                          <a:effectLst/>
                        </a:rPr>
                        <a:t>this</a:t>
                      </a:r>
                      <a:endParaRPr lang="zh-CN" sz="1800" kern="100">
                        <a:effectLst/>
                        <a:latin typeface="Times New Roman"/>
                        <a:ea typeface="宋体"/>
                      </a:endParaRPr>
                    </a:p>
                  </a:txBody>
                  <a:tcPr marL="68580" marR="68580" marT="0" marB="0" anchor="ctr"/>
                </a:tc>
                <a:tc>
                  <a:txBody>
                    <a:bodyPr/>
                    <a:lstStyle/>
                    <a:p>
                      <a:pPr algn="ctr">
                        <a:spcAft>
                          <a:spcPts val="0"/>
                        </a:spcAft>
                      </a:pPr>
                      <a:r>
                        <a:rPr lang="en-US" sz="1800" kern="100">
                          <a:effectLst/>
                        </a:rPr>
                        <a:t>super</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842690">
                <a:tc>
                  <a:txBody>
                    <a:bodyPr/>
                    <a:lstStyle/>
                    <a:p>
                      <a:pPr algn="l">
                        <a:spcAft>
                          <a:spcPts val="0"/>
                        </a:spcAft>
                      </a:pPr>
                      <a:r>
                        <a:rPr lang="zh-CN" sz="1800" kern="100">
                          <a:effectLst/>
                        </a:rPr>
                        <a:t>属性访问</a:t>
                      </a:r>
                      <a:endParaRPr lang="zh-CN" sz="1800" kern="100">
                        <a:effectLst/>
                        <a:latin typeface="Times New Roman"/>
                        <a:ea typeface="宋体"/>
                      </a:endParaRPr>
                    </a:p>
                  </a:txBody>
                  <a:tcPr marL="68580" marR="68580" marT="0" marB="0" anchor="ctr"/>
                </a:tc>
                <a:tc>
                  <a:txBody>
                    <a:bodyPr/>
                    <a:lstStyle/>
                    <a:p>
                      <a:pPr algn="l">
                        <a:spcAft>
                          <a:spcPts val="0"/>
                        </a:spcAft>
                      </a:pPr>
                      <a:r>
                        <a:rPr lang="zh-CN" sz="1800" kern="100">
                          <a:effectLst/>
                        </a:rPr>
                        <a:t>访问本类中的属性，如果本类中没有该属性，则从父类中查找。</a:t>
                      </a:r>
                      <a:endParaRPr lang="zh-CN" sz="1800" kern="100">
                        <a:effectLst/>
                        <a:latin typeface="Times New Roman"/>
                        <a:ea typeface="宋体"/>
                      </a:endParaRPr>
                    </a:p>
                  </a:txBody>
                  <a:tcPr marL="68580" marR="68580" marT="0" marB="0" anchor="ctr"/>
                </a:tc>
                <a:tc>
                  <a:txBody>
                    <a:bodyPr/>
                    <a:lstStyle/>
                    <a:p>
                      <a:pPr algn="l">
                        <a:spcAft>
                          <a:spcPts val="0"/>
                        </a:spcAft>
                      </a:pPr>
                      <a:r>
                        <a:rPr lang="zh-CN" sz="1800" kern="100">
                          <a:effectLst/>
                        </a:rPr>
                        <a:t>访问父类中的属性</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842690">
                <a:tc>
                  <a:txBody>
                    <a:bodyPr/>
                    <a:lstStyle/>
                    <a:p>
                      <a:pPr algn="l">
                        <a:spcAft>
                          <a:spcPts val="0"/>
                        </a:spcAft>
                      </a:pPr>
                      <a:r>
                        <a:rPr lang="zh-CN" sz="1800" kern="100" dirty="0">
                          <a:effectLst/>
                        </a:rPr>
                        <a:t>方法</a:t>
                      </a:r>
                      <a:endParaRPr lang="zh-CN" sz="1800" kern="100" dirty="0">
                        <a:effectLst/>
                        <a:latin typeface="Times New Roman"/>
                        <a:ea typeface="宋体"/>
                      </a:endParaRPr>
                    </a:p>
                  </a:txBody>
                  <a:tcPr marL="68580" marR="68580" marT="0" marB="0" anchor="ctr"/>
                </a:tc>
                <a:tc>
                  <a:txBody>
                    <a:bodyPr/>
                    <a:lstStyle/>
                    <a:p>
                      <a:pPr algn="l">
                        <a:spcAft>
                          <a:spcPts val="0"/>
                        </a:spcAft>
                      </a:pPr>
                      <a:r>
                        <a:rPr lang="zh-CN" sz="1800" kern="100">
                          <a:effectLst/>
                        </a:rPr>
                        <a:t>访问本类中的方法，如果本类中没有该方法，则从父类中继续查找</a:t>
                      </a:r>
                      <a:endParaRPr lang="zh-CN" sz="1800" kern="100">
                        <a:effectLst/>
                        <a:latin typeface="Times New Roman"/>
                        <a:ea typeface="宋体"/>
                      </a:endParaRPr>
                    </a:p>
                  </a:txBody>
                  <a:tcPr marL="68580" marR="68580" marT="0" marB="0" anchor="ctr"/>
                </a:tc>
                <a:tc>
                  <a:txBody>
                    <a:bodyPr/>
                    <a:lstStyle/>
                    <a:p>
                      <a:pPr algn="l">
                        <a:spcAft>
                          <a:spcPts val="0"/>
                        </a:spcAft>
                      </a:pPr>
                      <a:r>
                        <a:rPr lang="zh-CN" sz="1800" kern="100">
                          <a:effectLst/>
                        </a:rPr>
                        <a:t>直接访问父类中的方法</a:t>
                      </a:r>
                      <a:endParaRPr lang="zh-CN" sz="1800" kern="1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842690">
                <a:tc>
                  <a:txBody>
                    <a:bodyPr/>
                    <a:lstStyle/>
                    <a:p>
                      <a:pPr algn="l">
                        <a:spcAft>
                          <a:spcPts val="0"/>
                        </a:spcAft>
                      </a:pPr>
                      <a:r>
                        <a:rPr lang="zh-CN" sz="1800" kern="100">
                          <a:effectLst/>
                        </a:rPr>
                        <a:t>调用构造</a:t>
                      </a:r>
                      <a:endParaRPr lang="zh-CN" sz="1800" kern="100">
                        <a:effectLst/>
                        <a:latin typeface="Times New Roman"/>
                        <a:ea typeface="宋体"/>
                      </a:endParaRPr>
                    </a:p>
                  </a:txBody>
                  <a:tcPr marL="68580" marR="68580" marT="0" marB="0" anchor="ctr"/>
                </a:tc>
                <a:tc>
                  <a:txBody>
                    <a:bodyPr/>
                    <a:lstStyle/>
                    <a:p>
                      <a:pPr algn="l">
                        <a:spcAft>
                          <a:spcPts val="0"/>
                        </a:spcAft>
                      </a:pPr>
                      <a:r>
                        <a:rPr lang="zh-CN" sz="1800" kern="100">
                          <a:effectLst/>
                        </a:rPr>
                        <a:t>调用本类构造，必须放在构造方法的首行</a:t>
                      </a:r>
                      <a:endParaRPr lang="zh-CN" sz="1800" kern="100">
                        <a:effectLst/>
                        <a:latin typeface="Times New Roman"/>
                        <a:ea typeface="宋体"/>
                      </a:endParaRPr>
                    </a:p>
                  </a:txBody>
                  <a:tcPr marL="68580" marR="68580" marT="0" marB="0" anchor="ctr"/>
                </a:tc>
                <a:tc>
                  <a:txBody>
                    <a:bodyPr/>
                    <a:lstStyle/>
                    <a:p>
                      <a:pPr algn="l">
                        <a:spcAft>
                          <a:spcPts val="0"/>
                        </a:spcAft>
                      </a:pPr>
                      <a:r>
                        <a:rPr lang="zh-CN" sz="1800" kern="100" dirty="0">
                          <a:effectLst/>
                        </a:rPr>
                        <a:t>调用父类构造，必须放在子类构造方法的首行</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50760442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4.1.3 super</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6502400" y="2123440"/>
            <a:ext cx="3454400" cy="2773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this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两者不可以同时出现，因为</a:t>
            </a:r>
            <a:r>
              <a:rPr lang="en-US" altLang="zh-CN" sz="2400" dirty="0">
                <a:solidFill>
                  <a:schemeClr val="bg1">
                    <a:lumMod val="50000"/>
                  </a:schemeClr>
                </a:solidFill>
                <a:latin typeface="微软雅黑" pitchFamily="34" charset="-122"/>
                <a:ea typeface="微软雅黑" pitchFamily="34" charset="-122"/>
                <a:cs typeface="Times New Roman" pitchFamily="18" charset="0"/>
              </a:rPr>
              <a:t>this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super</a:t>
            </a:r>
            <a:r>
              <a:rPr lang="zh-CN" altLang="zh-CN" sz="2400" dirty="0">
                <a:solidFill>
                  <a:schemeClr val="bg1">
                    <a:lumMod val="50000"/>
                  </a:schemeClr>
                </a:solidFill>
                <a:latin typeface="微软雅黑" pitchFamily="34" charset="-122"/>
                <a:ea typeface="微软雅黑" pitchFamily="34" charset="-122"/>
                <a:cs typeface="Times New Roman" pitchFamily="18" charset="0"/>
              </a:rPr>
              <a:t>在调用构造方法时都要求必须放在构造方法的首行。</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5" name="组合 4"/>
          <p:cNvGrpSpPr/>
          <p:nvPr/>
        </p:nvGrpSpPr>
        <p:grpSpPr>
          <a:xfrm>
            <a:off x="2588259" y="1717634"/>
            <a:ext cx="2834640" cy="3676730"/>
            <a:chOff x="2311398" y="1676344"/>
            <a:chExt cx="2834640" cy="3676730"/>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67634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374869466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4.2 final</a:t>
            </a:r>
            <a:r>
              <a:rPr lang="zh-CN" altLang="en-US" sz="3200" b="1" dirty="0">
                <a:solidFill>
                  <a:srgbClr val="1353A2"/>
                </a:solidFill>
                <a:latin typeface="微软雅黑" pitchFamily="34" charset="-122"/>
                <a:ea typeface="微软雅黑" pitchFamily="34" charset="-122"/>
              </a:rPr>
              <a:t>关键字</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71600" y="1849120"/>
            <a:ext cx="10292080" cy="3088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的英文意思是“最终”。在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中，可以使用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关键字声明类、属性、方法，在声明时需要注意以下几点：</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a:t>
            </a:r>
            <a:r>
              <a:rPr lang="en-US" altLang="zh-CN" sz="2400" dirty="0">
                <a:solidFill>
                  <a:srgbClr val="FF0000"/>
                </a:solidFill>
                <a:latin typeface="微软雅黑" pitchFamily="34" charset="-122"/>
                <a:ea typeface="微软雅黑" pitchFamily="34" charset="-122"/>
                <a:cs typeface="Times New Roman" pitchFamily="18" charset="0"/>
              </a:rPr>
              <a:t>1</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修饰的类不能有子类。</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a:t>
            </a:r>
            <a:r>
              <a:rPr lang="en-US" altLang="zh-CN" sz="2400" dirty="0">
                <a:solidFill>
                  <a:srgbClr val="FF0000"/>
                </a:solidFill>
                <a:latin typeface="微软雅黑" pitchFamily="34" charset="-122"/>
                <a:ea typeface="微软雅黑" pitchFamily="34" charset="-122"/>
                <a:cs typeface="Times New Roman" pitchFamily="18" charset="0"/>
              </a:rPr>
              <a:t>2</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修饰的方法不能被子类重写。</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a:t>
            </a:r>
            <a:r>
              <a:rPr lang="en-US" altLang="zh-CN" sz="2400" dirty="0">
                <a:solidFill>
                  <a:srgbClr val="FF0000"/>
                </a:solidFill>
                <a:latin typeface="微软雅黑" pitchFamily="34" charset="-122"/>
                <a:ea typeface="微软雅黑" pitchFamily="34" charset="-122"/>
                <a:cs typeface="Times New Roman" pitchFamily="18" charset="0"/>
              </a:rPr>
              <a:t>3</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修饰的变量（成员变量和局部变量）是常量，常量不可修改。</a:t>
            </a:r>
          </a:p>
        </p:txBody>
      </p:sp>
    </p:spTree>
    <p:custDataLst>
      <p:tags r:id="rId1"/>
    </p:custDataLst>
    <p:extLst>
      <p:ext uri="{BB962C8B-B14F-4D97-AF65-F5344CB8AC3E}">
        <p14:creationId xmlns:p14="http://schemas.microsoft.com/office/powerpoint/2010/main" val="341843036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4.2.1 final</a:t>
            </a:r>
            <a:r>
              <a:rPr lang="zh-CN" altLang="en-US" sz="3200" b="1" dirty="0">
                <a:solidFill>
                  <a:srgbClr val="1353A2"/>
                </a:solidFill>
                <a:latin typeface="微软雅黑" pitchFamily="34" charset="-122"/>
                <a:ea typeface="微软雅黑" pitchFamily="34" charset="-122"/>
              </a:rPr>
              <a:t>关键字修饰类</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036320" y="1188720"/>
            <a:ext cx="10403840" cy="675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中的类被</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关键字修饰后，该类将不可以被继承，</a:t>
            </a:r>
            <a:r>
              <a:rPr lang="zh-CN" altLang="en-US" sz="2400" dirty="0">
                <a:solidFill>
                  <a:schemeClr val="bg1">
                    <a:lumMod val="50000"/>
                  </a:schemeClr>
                </a:solidFill>
                <a:latin typeface="微软雅黑" pitchFamily="34" charset="-122"/>
                <a:ea typeface="微软雅黑" pitchFamily="34" charset="-122"/>
                <a:cs typeface="Times New Roman" pitchFamily="18" charset="0"/>
              </a:rPr>
              <a:t>即</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不能够派生子类。</a:t>
            </a:r>
          </a:p>
        </p:txBody>
      </p:sp>
      <p:grpSp>
        <p:nvGrpSpPr>
          <p:cNvPr id="3" name="组合 2"/>
          <p:cNvGrpSpPr/>
          <p:nvPr/>
        </p:nvGrpSpPr>
        <p:grpSpPr>
          <a:xfrm>
            <a:off x="2760979" y="1813560"/>
            <a:ext cx="7747002" cy="4577080"/>
            <a:chOff x="2240278" y="1813560"/>
            <a:chExt cx="7747002" cy="4577080"/>
          </a:xfrm>
        </p:grpSpPr>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278" y="1813560"/>
              <a:ext cx="7645402" cy="4577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2773680" y="1833880"/>
              <a:ext cx="7213600" cy="4490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使用</a:t>
              </a:r>
              <a:r>
                <a:rPr lang="en-US" altLang="zh-CN" sz="1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关键字修饰</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a:t>
              </a:r>
            </a:p>
            <a:p>
              <a:pPr marL="0" indent="0" eaLnBrk="1" hangingPunct="1">
                <a:lnSpc>
                  <a:spcPct val="150000"/>
                </a:lnSpc>
                <a:spcBef>
                  <a:spcPct val="0"/>
                </a:spcBef>
                <a:buNone/>
                <a:defRPr/>
              </a:pPr>
              <a:r>
                <a:rPr lang="en-US" altLang="zh-CN" sz="1400" dirty="0">
                  <a:solidFill>
                    <a:srgbClr val="00B0F0"/>
                  </a:solidFill>
                  <a:latin typeface="微软雅黑" pitchFamily="34" charset="-122"/>
                  <a:ea typeface="微软雅黑" pitchFamily="34" charset="-122"/>
                  <a:cs typeface="Times New Roman" pitchFamily="18" charset="0"/>
                </a:rPr>
                <a:t>2 final </a:t>
              </a:r>
              <a:r>
                <a:rPr lang="en-US" altLang="zh-CN" sz="1400" dirty="0">
                  <a:solidFill>
                    <a:schemeClr val="bg1">
                      <a:lumMod val="50000"/>
                    </a:schemeClr>
                  </a:solidFill>
                  <a:latin typeface="微软雅黑" pitchFamily="34" charset="-122"/>
                  <a:ea typeface="微软雅黑" pitchFamily="34" charset="-122"/>
                  <a:cs typeface="Times New Roman" pitchFamily="18" charset="0"/>
                </a:rPr>
                <a:t>class Animal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方法体为空</a:t>
              </a: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5 // Dog</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类继承</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a:t>
              </a: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6 class Dog extends Animal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7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方法体为空</a:t>
              </a: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8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9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定义测试类</a:t>
              </a: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10 public class Example07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11	public static void main(String[]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12		Dog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400" dirty="0">
                  <a:solidFill>
                    <a:schemeClr val="bg1">
                      <a:lumMod val="50000"/>
                    </a:schemeClr>
                  </a:solidFill>
                  <a:latin typeface="微软雅黑" pitchFamily="34" charset="-122"/>
                  <a:ea typeface="微软雅黑" pitchFamily="34" charset="-122"/>
                  <a:cs typeface="Times New Roman" pitchFamily="18" charset="0"/>
                </a:rPr>
                <a:t> = new Dog();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类的实例对象</a:t>
              </a: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13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14 }</a:t>
              </a:r>
            </a:p>
            <a:p>
              <a:pPr marL="0" indent="0" eaLnBrk="1" hangingPunct="1">
                <a:lnSpc>
                  <a:spcPct val="150000"/>
                </a:lnSpc>
                <a:spcBef>
                  <a:spcPct val="0"/>
                </a:spcBef>
                <a:buNone/>
                <a:defRPr/>
              </a:pP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378515162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4.2.1 final</a:t>
            </a:r>
            <a:r>
              <a:rPr lang="zh-CN" altLang="en-US" sz="3200" b="1" dirty="0">
                <a:solidFill>
                  <a:srgbClr val="1353A2"/>
                </a:solidFill>
                <a:latin typeface="微软雅黑" pitchFamily="34" charset="-122"/>
                <a:ea typeface="微软雅黑" pitchFamily="34" charset="-122"/>
              </a:rPr>
              <a:t>关键字修饰类</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188720" y="1391920"/>
            <a:ext cx="10403840" cy="8940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程序编译时报错，如下图。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2610084" y="2640012"/>
            <a:ext cx="8004016" cy="2287588"/>
          </a:xfrm>
          <a:prstGeom prst="rect">
            <a:avLst/>
          </a:prstGeom>
        </p:spPr>
      </p:pic>
    </p:spTree>
    <p:custDataLst>
      <p:tags r:id="rId1"/>
    </p:custDataLst>
    <p:extLst>
      <p:ext uri="{BB962C8B-B14F-4D97-AF65-F5344CB8AC3E}">
        <p14:creationId xmlns:p14="http://schemas.microsoft.com/office/powerpoint/2010/main" val="140954477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4.2.2 final</a:t>
            </a:r>
            <a:r>
              <a:rPr lang="zh-CN" altLang="en-US" sz="3200" b="1" dirty="0">
                <a:solidFill>
                  <a:srgbClr val="1353A2"/>
                </a:solidFill>
                <a:latin typeface="微软雅黑" pitchFamily="34" charset="-122"/>
                <a:ea typeface="微软雅黑" pitchFamily="34" charset="-122"/>
              </a:rPr>
              <a:t>关键字修饰方法</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778000" y="2082800"/>
            <a:ext cx="3675379" cy="2692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当一个类的方法被</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关键字修饰后，这个类的子类将不能重写该方法。接下来通过一个案例验证</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6238240" y="1422399"/>
            <a:ext cx="4480560" cy="4693921"/>
            <a:chOff x="5994400" y="1371600"/>
            <a:chExt cx="4480560" cy="4693921"/>
          </a:xfrm>
        </p:grpSpPr>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4400" y="1371600"/>
              <a:ext cx="4480560" cy="4693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6319520" y="1473200"/>
              <a:ext cx="4084320" cy="4511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class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使用</a:t>
              </a:r>
              <a:r>
                <a:rPr lang="en-US" altLang="zh-CN" sz="16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关键字修饰</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public final void shout()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类继承</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class Dog extends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类的</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public void shout()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12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4149029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4.2.2 final</a:t>
            </a:r>
            <a:r>
              <a:rPr lang="zh-CN" altLang="en-US" sz="3200" b="1" dirty="0">
                <a:solidFill>
                  <a:srgbClr val="1353A2"/>
                </a:solidFill>
                <a:latin typeface="微软雅黑" pitchFamily="34" charset="-122"/>
                <a:ea typeface="微软雅黑" pitchFamily="34" charset="-122"/>
              </a:rPr>
              <a:t>关键字修饰方法</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743200" y="2133600"/>
            <a:ext cx="7426960" cy="2783839"/>
            <a:chOff x="2672080" y="2164080"/>
            <a:chExt cx="7426960" cy="2783839"/>
          </a:xfrm>
        </p:grpSpPr>
        <p:pic>
          <p:nvPicPr>
            <p:cNvPr id="450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080" y="2164080"/>
              <a:ext cx="7426960" cy="278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241040" y="2357120"/>
              <a:ext cx="6573520" cy="2336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13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定义测试类</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14 public class Example08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15	public static void main(String[]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16		Dog dog=new Dog();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类的实例对象</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17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18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8596161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4.2.2 final</a:t>
            </a:r>
            <a:r>
              <a:rPr lang="zh-CN" altLang="en-US" sz="3200" b="1" dirty="0">
                <a:solidFill>
                  <a:srgbClr val="1353A2"/>
                </a:solidFill>
                <a:latin typeface="微软雅黑" pitchFamily="34" charset="-122"/>
                <a:ea typeface="微软雅黑" pitchFamily="34" charset="-122"/>
              </a:rPr>
              <a:t>关键字修饰方法</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777999" y="1452880"/>
            <a:ext cx="3675379" cy="82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3169920" y="2592704"/>
            <a:ext cx="6965633" cy="2212975"/>
          </a:xfrm>
          <a:prstGeom prst="rect">
            <a:avLst/>
          </a:prstGeom>
        </p:spPr>
      </p:pic>
    </p:spTree>
    <p:custDataLst>
      <p:tags r:id="rId1"/>
    </p:custDataLst>
    <p:extLst>
      <p:ext uri="{BB962C8B-B14F-4D97-AF65-F5344CB8AC3E}">
        <p14:creationId xmlns:p14="http://schemas.microsoft.com/office/powerpoint/2010/main" val="109748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4.2.2 final</a:t>
            </a:r>
            <a:r>
              <a:rPr lang="zh-CN" altLang="en-US" sz="3200" b="1" dirty="0">
                <a:solidFill>
                  <a:srgbClr val="1353A2"/>
                </a:solidFill>
                <a:latin typeface="微软雅黑" pitchFamily="34" charset="-122"/>
                <a:ea typeface="微软雅黑" pitchFamily="34" charset="-122"/>
              </a:rPr>
              <a:t>关键字修饰方法</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777998" y="1767840"/>
            <a:ext cx="9499601" cy="2895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在上述代码中，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10</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类中重写了父类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方法，编译报错。这是因为</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方法被</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修饰，而被</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关键字修饰的方法为最终方法，子类不能对该方法进行重写。因此，当在父类中定义某个方法时，如果不希望被子类重写，就可以使用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关键字修饰该方法。</a:t>
            </a:r>
          </a:p>
        </p:txBody>
      </p:sp>
    </p:spTree>
    <p:custDataLst>
      <p:tags r:id="rId1"/>
    </p:custDataLst>
    <p:extLst>
      <p:ext uri="{BB962C8B-B14F-4D97-AF65-F5344CB8AC3E}">
        <p14:creationId xmlns:p14="http://schemas.microsoft.com/office/powerpoint/2010/main" val="740450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2067558" y="1993900"/>
            <a:ext cx="4028442" cy="24257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在程序中，如果想声明一个类继承另一个类，需要使用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extends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关键字，语法格式如下所示。</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2"/>
          <p:cNvSpPr txBox="1">
            <a:spLocks/>
          </p:cNvSpPr>
          <p:nvPr/>
        </p:nvSpPr>
        <p:spPr>
          <a:xfrm>
            <a:off x="6807196" y="1648460"/>
            <a:ext cx="3947162" cy="36550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class </a:t>
            </a:r>
            <a:r>
              <a:rPr lang="zh-CN" altLang="zh-CN" sz="2400" dirty="0">
                <a:solidFill>
                  <a:srgbClr val="FF0000"/>
                </a:solidFill>
                <a:latin typeface="微软雅黑" pitchFamily="34" charset="-122"/>
                <a:ea typeface="微软雅黑" pitchFamily="34" charset="-122"/>
                <a:cs typeface="Times New Roman" pitchFamily="18" charset="0"/>
              </a:rPr>
              <a:t>父类</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  ……</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 }</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class </a:t>
            </a:r>
            <a:r>
              <a:rPr lang="zh-CN" altLang="zh-CN" sz="2400" dirty="0">
                <a:solidFill>
                  <a:srgbClr val="FF0000"/>
                </a:solidFill>
                <a:latin typeface="微软雅黑" pitchFamily="34" charset="-122"/>
                <a:ea typeface="微软雅黑" pitchFamily="34" charset="-122"/>
                <a:cs typeface="Times New Roman" pitchFamily="18" charset="0"/>
              </a:rPr>
              <a:t>子类</a:t>
            </a:r>
            <a:r>
              <a:rPr lang="en-US" altLang="zh-CN" sz="2400" dirty="0">
                <a:solidFill>
                  <a:srgbClr val="FF0000"/>
                </a:solidFill>
                <a:latin typeface="微软雅黑" pitchFamily="34" charset="-122"/>
                <a:ea typeface="微软雅黑" pitchFamily="34" charset="-122"/>
                <a:cs typeface="Times New Roman" pitchFamily="18" charset="0"/>
              </a:rPr>
              <a:t> extends </a:t>
            </a:r>
            <a:r>
              <a:rPr lang="zh-CN" altLang="zh-CN" sz="2400" dirty="0">
                <a:solidFill>
                  <a:srgbClr val="FF0000"/>
                </a:solidFill>
                <a:latin typeface="微软雅黑" pitchFamily="34" charset="-122"/>
                <a:ea typeface="微软雅黑" pitchFamily="34" charset="-122"/>
                <a:cs typeface="Times New Roman" pitchFamily="18" charset="0"/>
              </a:rPr>
              <a:t>父类</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  …… </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136403209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4.2.3 final</a:t>
            </a:r>
            <a:r>
              <a:rPr lang="zh-CN" altLang="en-US" sz="3200" b="1" dirty="0">
                <a:solidFill>
                  <a:srgbClr val="1353A2"/>
                </a:solidFill>
                <a:latin typeface="微软雅黑" pitchFamily="34" charset="-122"/>
                <a:ea typeface="微软雅黑" pitchFamily="34" charset="-122"/>
              </a:rPr>
              <a:t>关键字修饰变量</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534160" y="1239520"/>
            <a:ext cx="9977120" cy="1930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中被</a:t>
            </a:r>
            <a:r>
              <a:rPr lang="en-US" altLang="zh-CN" sz="2400" dirty="0">
                <a:solidFill>
                  <a:schemeClr val="bg1">
                    <a:lumMod val="50000"/>
                  </a:schemeClr>
                </a:solidFill>
                <a:latin typeface="微软雅黑" pitchFamily="34" charset="-122"/>
                <a:ea typeface="微软雅黑" pitchFamily="34" charset="-122"/>
                <a:cs typeface="Times New Roman" pitchFamily="18" charset="0"/>
              </a:rPr>
              <a:t>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修饰的变量是为常量，常量只能在声明时被赋值一次，在后面的程序中，其值不能被改变。如果再次对该常量赋值，则程序会在编译时报错。接下来通过一个案例进行验证</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2661920" y="3108960"/>
            <a:ext cx="7508240" cy="2834639"/>
            <a:chOff x="2397760" y="3058160"/>
            <a:chExt cx="7508240" cy="2834639"/>
          </a:xfrm>
        </p:grpSpPr>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760" y="3058160"/>
              <a:ext cx="7508240" cy="2834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3230880" y="3180080"/>
              <a:ext cx="6431280" cy="2611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 public class Example09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	public static void main(String[]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8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3		final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800" dirty="0">
                  <a:solidFill>
                    <a:schemeClr val="bg1">
                      <a:lumMod val="50000"/>
                    </a:schemeClr>
                  </a:solidFill>
                  <a:latin typeface="微软雅黑" pitchFamily="34" charset="-122"/>
                  <a:ea typeface="微软雅黑" pitchFamily="34" charset="-122"/>
                  <a:cs typeface="Times New Roman" pitchFamily="18" charset="0"/>
                </a:rPr>
                <a:t> AGE = 18;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第一次可以赋值</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4		AGE = 20;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再次赋值会报错</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5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61045744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4.2.3 final</a:t>
            </a:r>
            <a:r>
              <a:rPr lang="zh-CN" altLang="en-US" sz="3200" b="1" dirty="0">
                <a:solidFill>
                  <a:srgbClr val="1353A2"/>
                </a:solidFill>
                <a:latin typeface="微软雅黑" pitchFamily="34" charset="-122"/>
                <a:ea typeface="微软雅黑" pitchFamily="34" charset="-122"/>
              </a:rPr>
              <a:t>关键字修饰变量</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93520" y="1371600"/>
            <a:ext cx="9977120" cy="762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编译上述程序，程序报错，如下图。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2560320" y="2447605"/>
            <a:ext cx="8178800" cy="2520633"/>
          </a:xfrm>
          <a:prstGeom prst="rect">
            <a:avLst/>
          </a:prstGeom>
        </p:spPr>
      </p:pic>
    </p:spTree>
    <p:custDataLst>
      <p:tags r:id="rId1"/>
    </p:custDataLst>
    <p:extLst>
      <p:ext uri="{BB962C8B-B14F-4D97-AF65-F5344CB8AC3E}">
        <p14:creationId xmlns:p14="http://schemas.microsoft.com/office/powerpoint/2010/main" val="151825175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4.2.3 final</a:t>
            </a:r>
            <a:r>
              <a:rPr lang="zh-CN" altLang="en-US" sz="3200" b="1" dirty="0">
                <a:solidFill>
                  <a:srgbClr val="1353A2"/>
                </a:solidFill>
                <a:latin typeface="微软雅黑" pitchFamily="34" charset="-122"/>
                <a:ea typeface="微软雅黑" pitchFamily="34" charset="-122"/>
              </a:rPr>
              <a:t>关键字修饰变量</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4732017" y="1920240"/>
            <a:ext cx="6657341" cy="3048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在使用</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final</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声明变量时，要求全部的字母大写。如果一个程序中的变量使用</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public static final</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声明，则此变量将成为全局变量，如下面代码所示。</a:t>
            </a:r>
          </a:p>
          <a:p>
            <a:pPr marL="0" indent="0" eaLnBrk="1" hangingPunct="1">
              <a:lnSpc>
                <a:spcPct val="150000"/>
              </a:lnSpc>
              <a:spcBef>
                <a:spcPct val="0"/>
              </a:spcBef>
              <a:buNone/>
              <a:defRPr/>
            </a:pPr>
            <a:r>
              <a:rPr lang="en-US" altLang="zh-CN" sz="2400" dirty="0">
                <a:solidFill>
                  <a:srgbClr val="00B0F0"/>
                </a:solidFill>
                <a:latin typeface="楷体" panose="02010609060101010101" pitchFamily="49" charset="-122"/>
                <a:ea typeface="楷体" panose="02010609060101010101" pitchFamily="49" charset="-122"/>
                <a:cs typeface="Times New Roman" pitchFamily="18" charset="0"/>
              </a:rPr>
              <a:t>public static final String NAME = "</a:t>
            </a:r>
            <a:r>
              <a:rPr lang="zh-CN" altLang="zh-CN" sz="2400" dirty="0">
                <a:solidFill>
                  <a:srgbClr val="00B0F0"/>
                </a:solidFill>
                <a:latin typeface="楷体" panose="02010609060101010101" pitchFamily="49" charset="-122"/>
                <a:ea typeface="楷体" panose="02010609060101010101" pitchFamily="49" charset="-122"/>
                <a:cs typeface="Times New Roman" pitchFamily="18" charset="0"/>
              </a:rPr>
              <a:t>哈士奇</a:t>
            </a:r>
            <a:r>
              <a:rPr lang="en-US" altLang="zh-CN" sz="2400" dirty="0">
                <a:solidFill>
                  <a:srgbClr val="00B0F0"/>
                </a:solidFill>
                <a:latin typeface="楷体" panose="02010609060101010101" pitchFamily="49" charset="-122"/>
                <a:ea typeface="楷体" panose="02010609060101010101" pitchFamily="49" charset="-122"/>
                <a:cs typeface="Times New Roman" pitchFamily="18" charset="0"/>
              </a:rPr>
              <a:t>";</a:t>
            </a:r>
            <a:endParaRPr lang="zh-CN" altLang="zh-CN" sz="2400" dirty="0">
              <a:solidFill>
                <a:srgbClr val="00B0F0"/>
              </a:solidFill>
              <a:latin typeface="楷体" panose="02010609060101010101" pitchFamily="49" charset="-122"/>
              <a:ea typeface="楷体" panose="02010609060101010101" pitchFamily="49" charset="-122"/>
              <a:cs typeface="Times New Roman" pitchFamily="18"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539" y="1452324"/>
            <a:ext cx="2489200" cy="398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73512536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4.3.1 </a:t>
            </a:r>
            <a:r>
              <a:rPr lang="zh-CN" altLang="en-US" sz="3200" b="1" dirty="0">
                <a:solidFill>
                  <a:srgbClr val="1353A2"/>
                </a:solidFill>
                <a:latin typeface="微软雅黑" pitchFamily="34" charset="-122"/>
                <a:ea typeface="微软雅黑" pitchFamily="34" charset="-122"/>
              </a:rPr>
              <a:t>抽象类</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849120" y="1564640"/>
            <a:ext cx="5862320" cy="4064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当定义一个类时，常常需要定义一些成员方法描述类的行为特征，但有时这些方法的实现方式是无法确定的。例如，前面在定义</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类时，</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方法用于描述动物的叫声，但是针对不同的动物，叫声也是不同的，因此在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方法中无法准确描述动物的叫声。</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2618" y="1419225"/>
            <a:ext cx="2308843" cy="4209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1280759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4.3.1 </a:t>
            </a:r>
            <a:r>
              <a:rPr lang="zh-CN" altLang="en-US" sz="3200" b="1" dirty="0">
                <a:solidFill>
                  <a:srgbClr val="1353A2"/>
                </a:solidFill>
                <a:latin typeface="微软雅黑" pitchFamily="34" charset="-122"/>
                <a:ea typeface="微软雅黑" pitchFamily="34" charset="-122"/>
              </a:rPr>
              <a:t>抽象类</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727200" y="1574800"/>
            <a:ext cx="9621520" cy="3677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针对上面描述的情况，</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提供了抽象方法来满足这种需求。抽象方法是使用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abstract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关键字修饰的成员方法，抽象方法在定义时不需要实现方法体。抽象方法的定义格式如下：</a:t>
            </a: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abstract void </a:t>
            </a:r>
            <a:r>
              <a:rPr lang="zh-CN" altLang="zh-CN" sz="2400" dirty="0">
                <a:solidFill>
                  <a:srgbClr val="FF0000"/>
                </a:solidFill>
                <a:latin typeface="微软雅黑" pitchFamily="34" charset="-122"/>
                <a:ea typeface="微软雅黑" pitchFamily="34" charset="-122"/>
                <a:cs typeface="Times New Roman" pitchFamily="18" charset="0"/>
              </a:rPr>
              <a:t>方法名称</a:t>
            </a:r>
            <a:r>
              <a:rPr lang="en-US"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rgbClr val="FF0000"/>
                </a:solidFill>
                <a:latin typeface="微软雅黑" pitchFamily="34" charset="-122"/>
                <a:ea typeface="微软雅黑" pitchFamily="34" charset="-122"/>
                <a:cs typeface="Times New Roman" pitchFamily="18" charset="0"/>
              </a:rPr>
              <a:t>参数</a:t>
            </a:r>
            <a:r>
              <a:rPr lang="en-US" altLang="zh-CN" sz="2400" dirty="0">
                <a:solidFill>
                  <a:srgbClr val="FF0000"/>
                </a:solidFill>
                <a:latin typeface="微软雅黑" pitchFamily="34" charset="-122"/>
                <a:ea typeface="微软雅黑" pitchFamily="34" charset="-122"/>
                <a:cs typeface="Times New Roman" pitchFamily="18" charset="0"/>
              </a:rPr>
              <a:t>); </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当一个类包含了抽象方法，该类必须是抽象类。抽象类和抽象方法一样，必须使用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abstract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关键字进行修饰。</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30595794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4.3.1 </a:t>
            </a:r>
            <a:r>
              <a:rPr lang="zh-CN" altLang="en-US" sz="3200" b="1" dirty="0">
                <a:solidFill>
                  <a:srgbClr val="1353A2"/>
                </a:solidFill>
                <a:latin typeface="微软雅黑" pitchFamily="34" charset="-122"/>
                <a:ea typeface="微软雅黑" pitchFamily="34" charset="-122"/>
              </a:rPr>
              <a:t>抽象类</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727200" y="1442720"/>
            <a:ext cx="9621520" cy="4480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抽象类的定义格式如下：</a:t>
            </a: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abstract class </a:t>
            </a:r>
            <a:r>
              <a:rPr lang="zh-CN" altLang="zh-CN" sz="2400" dirty="0">
                <a:solidFill>
                  <a:srgbClr val="FF0000"/>
                </a:solidFill>
                <a:latin typeface="微软雅黑" pitchFamily="34" charset="-122"/>
                <a:ea typeface="微软雅黑" pitchFamily="34" charset="-122"/>
                <a:cs typeface="Times New Roman" pitchFamily="18" charset="0"/>
              </a:rPr>
              <a:t>抽象类名称</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    </a:t>
            </a:r>
            <a:r>
              <a:rPr lang="zh-CN" altLang="zh-CN" sz="2400" dirty="0">
                <a:solidFill>
                  <a:srgbClr val="FF0000"/>
                </a:solidFill>
                <a:latin typeface="微软雅黑" pitchFamily="34" charset="-122"/>
                <a:ea typeface="微软雅黑" pitchFamily="34" charset="-122"/>
                <a:cs typeface="Times New Roman" pitchFamily="18" charset="0"/>
              </a:rPr>
              <a:t>访问权限 返回值类型 方法名称</a:t>
            </a:r>
            <a:r>
              <a:rPr lang="en-US"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rgbClr val="FF0000"/>
                </a:solidFill>
                <a:latin typeface="微软雅黑" pitchFamily="34" charset="-122"/>
                <a:ea typeface="微软雅黑" pitchFamily="34" charset="-122"/>
                <a:cs typeface="Times New Roman" pitchFamily="18" charset="0"/>
              </a:rPr>
              <a:t>参数</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           return [</a:t>
            </a:r>
            <a:r>
              <a:rPr lang="zh-CN" altLang="zh-CN" sz="2400" dirty="0">
                <a:solidFill>
                  <a:srgbClr val="FF0000"/>
                </a:solidFill>
                <a:latin typeface="微软雅黑" pitchFamily="34" charset="-122"/>
                <a:ea typeface="微软雅黑" pitchFamily="34" charset="-122"/>
                <a:cs typeface="Times New Roman" pitchFamily="18" charset="0"/>
              </a:rPr>
              <a:t>返回值</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    }</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    </a:t>
            </a:r>
            <a:r>
              <a:rPr lang="zh-CN" altLang="zh-CN" sz="2400" dirty="0">
                <a:solidFill>
                  <a:srgbClr val="FF0000"/>
                </a:solidFill>
                <a:latin typeface="微软雅黑" pitchFamily="34" charset="-122"/>
                <a:ea typeface="微软雅黑" pitchFamily="34" charset="-122"/>
                <a:cs typeface="Times New Roman" pitchFamily="18" charset="0"/>
              </a:rPr>
              <a:t>访问权限</a:t>
            </a:r>
            <a:r>
              <a:rPr lang="en-US" altLang="zh-CN" sz="2400" dirty="0">
                <a:solidFill>
                  <a:srgbClr val="FF0000"/>
                </a:solidFill>
                <a:latin typeface="微软雅黑" pitchFamily="34" charset="-122"/>
                <a:ea typeface="微软雅黑" pitchFamily="34" charset="-122"/>
                <a:cs typeface="Times New Roman" pitchFamily="18" charset="0"/>
              </a:rPr>
              <a:t> abstract </a:t>
            </a:r>
            <a:r>
              <a:rPr lang="zh-CN" altLang="zh-CN" sz="2400" dirty="0">
                <a:solidFill>
                  <a:srgbClr val="FF0000"/>
                </a:solidFill>
                <a:latin typeface="微软雅黑" pitchFamily="34" charset="-122"/>
                <a:ea typeface="微软雅黑" pitchFamily="34" charset="-122"/>
                <a:cs typeface="Times New Roman" pitchFamily="18" charset="0"/>
              </a:rPr>
              <a:t>返回值类型 抽象方法名称</a:t>
            </a:r>
            <a:r>
              <a:rPr lang="en-US"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rgbClr val="FF0000"/>
                </a:solidFill>
                <a:latin typeface="微软雅黑" pitchFamily="34" charset="-122"/>
                <a:ea typeface="微软雅黑" pitchFamily="34" charset="-122"/>
                <a:cs typeface="Times New Roman" pitchFamily="18" charset="0"/>
              </a:rPr>
              <a:t>参数</a:t>
            </a:r>
            <a:r>
              <a:rPr lang="en-US" altLang="zh-CN" sz="2400" dirty="0">
                <a:solidFill>
                  <a:srgbClr val="FF0000"/>
                </a:solidFill>
                <a:latin typeface="微软雅黑" pitchFamily="34" charset="-122"/>
                <a:ea typeface="微软雅黑" pitchFamily="34" charset="-122"/>
                <a:cs typeface="Times New Roman" pitchFamily="18" charset="0"/>
              </a:rPr>
              <a:t>);     //</a:t>
            </a:r>
            <a:r>
              <a:rPr lang="zh-CN" altLang="zh-CN" sz="2400" dirty="0">
                <a:solidFill>
                  <a:srgbClr val="FF0000"/>
                </a:solidFill>
                <a:latin typeface="微软雅黑" pitchFamily="34" charset="-122"/>
                <a:ea typeface="微软雅黑" pitchFamily="34" charset="-122"/>
                <a:cs typeface="Times New Roman" pitchFamily="18" charset="0"/>
              </a:rPr>
              <a:t>抽象方法，无方法体</a:t>
            </a: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a:t>
            </a:r>
          </a:p>
          <a:p>
            <a:pPr marL="0" indent="0" eaLnBrk="1" hangingPunct="1">
              <a:lnSpc>
                <a:spcPct val="150000"/>
              </a:lnSpc>
              <a:spcBef>
                <a:spcPct val="0"/>
              </a:spcBef>
              <a:buNone/>
              <a:defRPr/>
            </a:pP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26653051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4.3.1 </a:t>
            </a:r>
            <a:r>
              <a:rPr lang="zh-CN" altLang="en-US" sz="3200" b="1" dirty="0">
                <a:solidFill>
                  <a:srgbClr val="1353A2"/>
                </a:solidFill>
                <a:latin typeface="微软雅黑" pitchFamily="34" charset="-122"/>
                <a:ea typeface="微软雅黑" pitchFamily="34" charset="-122"/>
              </a:rPr>
              <a:t>抽象类</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727200" y="1605280"/>
            <a:ext cx="9621520" cy="3606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抽象类的定义规则如下：</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a:t>
            </a:r>
            <a:r>
              <a:rPr lang="en-US" altLang="zh-CN" sz="2400" dirty="0">
                <a:solidFill>
                  <a:srgbClr val="FF0000"/>
                </a:solidFill>
                <a:latin typeface="微软雅黑" pitchFamily="34" charset="-122"/>
                <a:ea typeface="微软雅黑" pitchFamily="34" charset="-122"/>
                <a:cs typeface="Times New Roman" pitchFamily="18" charset="0"/>
              </a:rPr>
              <a:t>1</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包含一个以上抽象方法的类必须是抽象类。</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a:t>
            </a:r>
            <a:r>
              <a:rPr lang="en-US" altLang="zh-CN" sz="2400" dirty="0">
                <a:solidFill>
                  <a:srgbClr val="FF0000"/>
                </a:solidFill>
                <a:latin typeface="微软雅黑" pitchFamily="34" charset="-122"/>
                <a:ea typeface="微软雅黑" pitchFamily="34" charset="-122"/>
                <a:cs typeface="Times New Roman" pitchFamily="18" charset="0"/>
              </a:rPr>
              <a:t>2</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抽象类和抽象方法都要使用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abstract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关键字声明。</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a:t>
            </a:r>
            <a:r>
              <a:rPr lang="en-US" altLang="zh-CN" sz="2400" dirty="0">
                <a:solidFill>
                  <a:srgbClr val="FF0000"/>
                </a:solidFill>
                <a:latin typeface="微软雅黑" pitchFamily="34" charset="-122"/>
                <a:ea typeface="微软雅黑" pitchFamily="34" charset="-122"/>
                <a:cs typeface="Times New Roman" pitchFamily="18" charset="0"/>
              </a:rPr>
              <a:t>3</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抽象方法只需声明而不需要实现。</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a:t>
            </a:r>
            <a:r>
              <a:rPr lang="en-US" altLang="zh-CN" sz="2400" dirty="0">
                <a:solidFill>
                  <a:srgbClr val="FF0000"/>
                </a:solidFill>
                <a:latin typeface="微软雅黑" pitchFamily="34" charset="-122"/>
                <a:ea typeface="微软雅黑" pitchFamily="34" charset="-122"/>
                <a:cs typeface="Times New Roman" pitchFamily="18" charset="0"/>
              </a:rPr>
              <a:t>4</a:t>
            </a:r>
            <a:r>
              <a:rPr lang="zh-CN" altLang="zh-CN" sz="2400" dirty="0">
                <a:solidFill>
                  <a:srgbClr val="FF0000"/>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如果一个类继承了抽象类，那么该子类必须实现抽象类中的全部抽象方法。</a:t>
            </a:r>
          </a:p>
        </p:txBody>
      </p:sp>
    </p:spTree>
    <p:custDataLst>
      <p:tags r:id="rId1"/>
    </p:custDataLst>
    <p:extLst>
      <p:ext uri="{BB962C8B-B14F-4D97-AF65-F5344CB8AC3E}">
        <p14:creationId xmlns:p14="http://schemas.microsoft.com/office/powerpoint/2010/main" val="62119097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4.3.1 </a:t>
            </a:r>
            <a:r>
              <a:rPr lang="zh-CN" altLang="en-US" sz="3200" b="1" dirty="0">
                <a:solidFill>
                  <a:srgbClr val="1353A2"/>
                </a:solidFill>
                <a:latin typeface="微软雅黑" pitchFamily="34" charset="-122"/>
                <a:ea typeface="微软雅黑" pitchFamily="34" charset="-122"/>
              </a:rPr>
              <a:t>抽象类</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544320" y="1209040"/>
            <a:ext cx="9621520" cy="772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接下来通过一个案例学习抽象类的使用</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3281680" y="1869440"/>
            <a:ext cx="5994400" cy="4439920"/>
            <a:chOff x="2915920" y="1869440"/>
            <a:chExt cx="5994400" cy="4439920"/>
          </a:xfrm>
        </p:grpSpPr>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920" y="1869440"/>
              <a:ext cx="5994400" cy="443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3667760" y="1869440"/>
              <a:ext cx="4866640" cy="4439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定义抽象类</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abstract class Animal {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abstract void shout();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类继承抽象类</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class Dog extends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实现抽象方法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void shout()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汪汪</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12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5815156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194560" y="1879600"/>
            <a:ext cx="8717280" cy="3108960"/>
            <a:chOff x="1838960" y="1889760"/>
            <a:chExt cx="8717280" cy="3108960"/>
          </a:xfrm>
        </p:grpSpPr>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960" y="1889760"/>
              <a:ext cx="8717280" cy="310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2448560" y="1960880"/>
              <a:ext cx="7945120" cy="2956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13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14 public class Example10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15	public static void main(String[]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8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16		Dog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800" dirty="0">
                  <a:solidFill>
                    <a:schemeClr val="bg1">
                      <a:lumMod val="50000"/>
                    </a:schemeClr>
                  </a:solidFill>
                  <a:latin typeface="微软雅黑" pitchFamily="34" charset="-122"/>
                  <a:ea typeface="微软雅黑" pitchFamily="34" charset="-122"/>
                  <a:cs typeface="Times New Roman" pitchFamily="18" charset="0"/>
                </a:rPr>
                <a:t> = new Dog();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类的实例对象</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17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dog.shout</a:t>
              </a:r>
              <a:r>
                <a:rPr lang="en-US" altLang="zh-CN" sz="1800" dirty="0">
                  <a:solidFill>
                    <a:schemeClr val="bg1">
                      <a:lumMod val="50000"/>
                    </a:schemeClr>
                  </a:solidFill>
                  <a:latin typeface="微软雅黑" pitchFamily="34" charset="-122"/>
                  <a:ea typeface="微软雅黑" pitchFamily="34" charset="-122"/>
                  <a:cs typeface="Times New Roman" pitchFamily="18" charset="0"/>
                </a:rPr>
                <a:t>();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对象的</a:t>
              </a:r>
              <a:r>
                <a:rPr lang="en-US" altLang="zh-CN" sz="18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8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18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19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p:txBody>
        </p:sp>
      </p:grpSp>
      <p:sp>
        <p:nvSpPr>
          <p:cNvPr id="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4.3.1 </a:t>
            </a:r>
            <a:r>
              <a:rPr lang="zh-CN" altLang="en-US" sz="3200" b="1" dirty="0">
                <a:solidFill>
                  <a:srgbClr val="1353A2"/>
                </a:solidFill>
                <a:latin typeface="微软雅黑" pitchFamily="34" charset="-122"/>
                <a:ea typeface="微软雅黑" pitchFamily="34" charset="-122"/>
              </a:rPr>
              <a:t>抽象类</a:t>
            </a:r>
            <a:endParaRPr lang="zh-CN" altLang="en-US" sz="3200" b="1" kern="1200" dirty="0">
              <a:solidFill>
                <a:srgbClr val="1353A2"/>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77616532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4.3.1 </a:t>
            </a:r>
            <a:r>
              <a:rPr lang="zh-CN" altLang="en-US" sz="3200" b="1" dirty="0">
                <a:solidFill>
                  <a:srgbClr val="1353A2"/>
                </a:solidFill>
                <a:latin typeface="微软雅黑" pitchFamily="34" charset="-122"/>
                <a:ea typeface="微软雅黑" pitchFamily="34" charset="-122"/>
              </a:rPr>
              <a:t>抽象类</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544320" y="1290320"/>
            <a:ext cx="9621520" cy="772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3231197" y="2426334"/>
            <a:ext cx="6755765" cy="2044065"/>
          </a:xfrm>
          <a:prstGeom prst="rect">
            <a:avLst/>
          </a:prstGeom>
        </p:spPr>
      </p:pic>
    </p:spTree>
    <p:custDataLst>
      <p:tags r:id="rId1"/>
    </p:custDataLst>
    <p:extLst>
      <p:ext uri="{BB962C8B-B14F-4D97-AF65-F5344CB8AC3E}">
        <p14:creationId xmlns:p14="http://schemas.microsoft.com/office/powerpoint/2010/main" val="28141728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5" name="内容占位符 2"/>
          <p:cNvSpPr txBox="1">
            <a:spLocks/>
          </p:cNvSpPr>
          <p:nvPr/>
        </p:nvSpPr>
        <p:spPr>
          <a:xfrm>
            <a:off x="1270000" y="1303020"/>
            <a:ext cx="10383520" cy="6883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接下来通过一个案例学习子类是如何继承父类</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1790382" y="2123440"/>
            <a:ext cx="4638675" cy="3870960"/>
            <a:chOff x="1223645" y="2123440"/>
            <a:chExt cx="4638675" cy="3870960"/>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645" y="2123440"/>
              <a:ext cx="4638675" cy="387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a:spLocks/>
            </p:cNvSpPr>
            <p:nvPr/>
          </p:nvSpPr>
          <p:spPr>
            <a:xfrm>
              <a:off x="1442720" y="2123440"/>
              <a:ext cx="4419600" cy="3749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class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private String name;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6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1600" dirty="0">
                  <a:solidFill>
                    <a:schemeClr val="bg1">
                      <a:lumMod val="50000"/>
                    </a:schemeClr>
                  </a:solidFill>
                  <a:latin typeface="微软雅黑" pitchFamily="34" charset="-122"/>
                  <a:ea typeface="微软雅黑" pitchFamily="34" charset="-122"/>
                  <a:cs typeface="Times New Roman" pitchFamily="18" charset="0"/>
                </a:rPr>
                <a:t>属性</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private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age;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6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1600" dirty="0">
                  <a:solidFill>
                    <a:schemeClr val="bg1">
                      <a:lumMod val="50000"/>
                    </a:schemeClr>
                  </a:solidFill>
                  <a:latin typeface="微软雅黑" pitchFamily="34" charset="-122"/>
                  <a:ea typeface="微软雅黑" pitchFamily="34" charset="-122"/>
                  <a:cs typeface="Times New Roman" pitchFamily="18" charset="0"/>
                </a:rPr>
                <a:t>属性</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public 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getName</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return name;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public void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setName</a:t>
              </a:r>
              <a:r>
                <a:rPr lang="en-US" altLang="zh-CN" sz="1600" dirty="0">
                  <a:solidFill>
                    <a:schemeClr val="bg1">
                      <a:lumMod val="50000"/>
                    </a:schemeClr>
                  </a:solidFill>
                  <a:latin typeface="微软雅黑" pitchFamily="34" charset="-122"/>
                  <a:ea typeface="微软雅黑" pitchFamily="34" charset="-122"/>
                  <a:cs typeface="Times New Roman" pitchFamily="18" charset="0"/>
                </a:rPr>
                <a:t>(String name)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this.name = name;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grpSp>
        <p:nvGrpSpPr>
          <p:cNvPr id="4" name="组合 3"/>
          <p:cNvGrpSpPr/>
          <p:nvPr/>
        </p:nvGrpSpPr>
        <p:grpSpPr>
          <a:xfrm>
            <a:off x="7223126" y="1991360"/>
            <a:ext cx="3688397" cy="4318000"/>
            <a:chOff x="6867843" y="1920240"/>
            <a:chExt cx="3688397" cy="4389120"/>
          </a:xfrm>
        </p:grpSpPr>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843" y="1920240"/>
              <a:ext cx="3688397"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7051040" y="2066724"/>
              <a:ext cx="3403600" cy="4104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public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getAge</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12        return age;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13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14 public void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setAge</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age)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15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this.age</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age;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16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17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18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类继承</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19 class Dog extends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20    //</a:t>
              </a:r>
              <a:r>
                <a:rPr lang="zh-CN" altLang="zh-CN" sz="1600" dirty="0">
                  <a:solidFill>
                    <a:schemeClr val="bg1">
                      <a:lumMod val="50000"/>
                    </a:schemeClr>
                  </a:solidFill>
                  <a:latin typeface="微软雅黑" pitchFamily="34" charset="-122"/>
                  <a:ea typeface="微软雅黑" pitchFamily="34" charset="-122"/>
                  <a:cs typeface="Times New Roman" pitchFamily="18" charset="0"/>
                </a:rPr>
                <a:t>此处不写任何代码</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21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99674662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4.3.1 </a:t>
            </a:r>
            <a:r>
              <a:rPr lang="zh-CN" altLang="en-US" sz="3200" b="1" dirty="0">
                <a:solidFill>
                  <a:srgbClr val="1353A2"/>
                </a:solidFill>
                <a:latin typeface="微软雅黑" pitchFamily="34" charset="-122"/>
                <a:ea typeface="微软雅黑" pitchFamily="34" charset="-122"/>
              </a:rPr>
              <a:t>抽象类</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544320" y="1889760"/>
            <a:ext cx="9621520" cy="2540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2~5</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行代码是声明了一个抽象类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，并在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类中声明了一个抽象方法</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9~11</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行代码在子类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中实现父类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的抽象方法</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17</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行代码通过子类的实例化对象调用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a:t>
            </a:r>
          </a:p>
        </p:txBody>
      </p:sp>
    </p:spTree>
    <p:custDataLst>
      <p:tags r:id="rId1"/>
    </p:custDataLst>
    <p:extLst>
      <p:ext uri="{BB962C8B-B14F-4D97-AF65-F5344CB8AC3E}">
        <p14:creationId xmlns:p14="http://schemas.microsoft.com/office/powerpoint/2010/main" val="32908594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4.3.1 </a:t>
            </a:r>
            <a:r>
              <a:rPr lang="zh-CN" altLang="en-US" sz="3200" b="1" dirty="0">
                <a:solidFill>
                  <a:srgbClr val="1353A2"/>
                </a:solidFill>
                <a:latin typeface="微软雅黑" pitchFamily="34" charset="-122"/>
                <a:ea typeface="微软雅黑" pitchFamily="34" charset="-122"/>
              </a:rPr>
              <a:t>抽象类</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6299200" y="2072639"/>
            <a:ext cx="4592320" cy="2966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abstract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关键字修饰的抽象方法不能使用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private</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修饰，因为抽象方法必须被子类实现，如果使用了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private</a:t>
            </a:r>
            <a:r>
              <a:rPr lang="zh-CN" altLang="zh-CN" sz="2400" dirty="0">
                <a:solidFill>
                  <a:schemeClr val="bg1">
                    <a:lumMod val="50000"/>
                  </a:schemeClr>
                </a:solidFill>
                <a:latin typeface="微软雅黑" pitchFamily="34" charset="-122"/>
                <a:ea typeface="微软雅黑" pitchFamily="34" charset="-122"/>
                <a:cs typeface="Times New Roman" pitchFamily="18" charset="0"/>
              </a:rPr>
              <a:t>声明，则子类无法实现该方法。</a:t>
            </a:r>
          </a:p>
        </p:txBody>
      </p:sp>
      <p:grpSp>
        <p:nvGrpSpPr>
          <p:cNvPr id="5" name="组合 4"/>
          <p:cNvGrpSpPr/>
          <p:nvPr/>
        </p:nvGrpSpPr>
        <p:grpSpPr>
          <a:xfrm>
            <a:off x="2557779" y="1717634"/>
            <a:ext cx="2834640" cy="3676730"/>
            <a:chOff x="2311398" y="1676344"/>
            <a:chExt cx="2834640" cy="3676730"/>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98" y="1676344"/>
              <a:ext cx="2834640" cy="367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2941318" y="2734203"/>
              <a:ext cx="1762762" cy="6477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800" b="1" dirty="0">
                  <a:solidFill>
                    <a:srgbClr val="FF0000"/>
                  </a:solidFill>
                  <a:latin typeface="微软雅黑" pitchFamily="34" charset="-122"/>
                  <a:ea typeface="微软雅黑" pitchFamily="34" charset="-122"/>
                  <a:cs typeface="Times New Roman" pitchFamily="18" charset="0"/>
                </a:rPr>
                <a:t>注      意</a:t>
              </a:r>
              <a:endParaRPr lang="en-US" altLang="zh-CN" sz="2800" b="1"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8207316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83360" y="1483360"/>
            <a:ext cx="9784080" cy="4094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如果一个抽象类的所有方法都是抽象的，则可以将这个类定义接口。接口是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中最重要的概念之一，接口是一种特殊的类，由全局常量和公共的抽象方法组成，不能包含普通方法。</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JDK8</a:t>
            </a:r>
            <a:r>
              <a:rPr lang="zh-CN" altLang="zh-CN" sz="2400" dirty="0">
                <a:solidFill>
                  <a:schemeClr val="bg1">
                    <a:lumMod val="50000"/>
                  </a:schemeClr>
                </a:solidFill>
                <a:latin typeface="微软雅黑" pitchFamily="34" charset="-122"/>
                <a:ea typeface="微软雅黑" pitchFamily="34" charset="-122"/>
                <a:cs typeface="Times New Roman" pitchFamily="18" charset="0"/>
              </a:rPr>
              <a:t>之前，接口是由全局常量和抽象方法组成的，且接口中的抽象方法不允许有方法体。</a:t>
            </a:r>
            <a:r>
              <a:rPr lang="en-US" altLang="zh-CN" sz="2400" dirty="0">
                <a:solidFill>
                  <a:schemeClr val="bg1">
                    <a:lumMod val="50000"/>
                  </a:schemeClr>
                </a:solidFill>
                <a:latin typeface="微软雅黑" pitchFamily="34" charset="-122"/>
                <a:ea typeface="微软雅黑" pitchFamily="34" charset="-122"/>
                <a:cs typeface="Times New Roman" pitchFamily="18" charset="0"/>
              </a:rPr>
              <a:t>JDK 8</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对接口进行了重新定义，接口中除了抽象方法外，还可以有默认方法和静态方法</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也叫类方法</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，默认方法使用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default</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修饰，静态方法使用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static</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修饰，且这两种方法都允许有方法体。</a:t>
            </a:r>
          </a:p>
        </p:txBody>
      </p:sp>
    </p:spTree>
    <p:custDataLst>
      <p:tags r:id="rId1"/>
    </p:custDataLst>
    <p:extLst>
      <p:ext uri="{BB962C8B-B14F-4D97-AF65-F5344CB8AC3E}">
        <p14:creationId xmlns:p14="http://schemas.microsoft.com/office/powerpoint/2010/main" val="3564443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3251200" y="1351280"/>
            <a:ext cx="6797040" cy="4846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interface</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关键字声明，语法格式如下：</a:t>
            </a:r>
          </a:p>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 </a:t>
            </a:r>
            <a:r>
              <a:rPr lang="en-US" altLang="zh-CN" sz="1800" dirty="0">
                <a:solidFill>
                  <a:srgbClr val="FF0000"/>
                </a:solidFill>
                <a:latin typeface="微软雅黑" pitchFamily="34" charset="-122"/>
                <a:ea typeface="微软雅黑" pitchFamily="34" charset="-122"/>
                <a:cs typeface="Times New Roman" pitchFamily="18" charset="0"/>
              </a:rPr>
              <a:t>public interface </a:t>
            </a:r>
            <a:r>
              <a:rPr lang="zh-CN" altLang="zh-CN" sz="1800" dirty="0">
                <a:solidFill>
                  <a:srgbClr val="FF0000"/>
                </a:solidFill>
                <a:latin typeface="微软雅黑" pitchFamily="34" charset="-122"/>
                <a:ea typeface="微软雅黑" pitchFamily="34" charset="-122"/>
                <a:cs typeface="Times New Roman" pitchFamily="18" charset="0"/>
              </a:rPr>
              <a:t>接口名 </a:t>
            </a:r>
            <a:r>
              <a:rPr lang="en-US" altLang="zh-CN" sz="1800" dirty="0">
                <a:solidFill>
                  <a:srgbClr val="FF0000"/>
                </a:solidFill>
                <a:latin typeface="微软雅黑" pitchFamily="34" charset="-122"/>
                <a:ea typeface="微软雅黑" pitchFamily="34" charset="-122"/>
                <a:cs typeface="Times New Roman" pitchFamily="18" charset="0"/>
              </a:rPr>
              <a:t>extends </a:t>
            </a:r>
            <a:r>
              <a:rPr lang="zh-CN" altLang="zh-CN" sz="1800" dirty="0">
                <a:solidFill>
                  <a:srgbClr val="FF0000"/>
                </a:solidFill>
                <a:latin typeface="微软雅黑" pitchFamily="34" charset="-122"/>
                <a:ea typeface="微软雅黑" pitchFamily="34" charset="-122"/>
                <a:cs typeface="Times New Roman" pitchFamily="18" charset="0"/>
              </a:rPr>
              <a:t>接口</a:t>
            </a:r>
            <a:r>
              <a:rPr lang="en-US" altLang="zh-CN" sz="1800" dirty="0">
                <a:solidFill>
                  <a:srgbClr val="FF0000"/>
                </a:solidFill>
                <a:latin typeface="微软雅黑" pitchFamily="34" charset="-122"/>
                <a:ea typeface="微软雅黑" pitchFamily="34" charset="-122"/>
                <a:cs typeface="Times New Roman" pitchFamily="18" charset="0"/>
              </a:rPr>
              <a:t>1,</a:t>
            </a:r>
            <a:r>
              <a:rPr lang="zh-CN" altLang="zh-CN" sz="1800" dirty="0">
                <a:solidFill>
                  <a:srgbClr val="FF0000"/>
                </a:solidFill>
                <a:latin typeface="微软雅黑" pitchFamily="34" charset="-122"/>
                <a:ea typeface="微软雅黑" pitchFamily="34" charset="-122"/>
                <a:cs typeface="Times New Roman" pitchFamily="18" charset="0"/>
              </a:rPr>
              <a:t>接口</a:t>
            </a:r>
            <a:r>
              <a:rPr lang="en-US" altLang="zh-CN" sz="1800" dirty="0">
                <a:solidFill>
                  <a:srgbClr val="FF0000"/>
                </a:solidFill>
                <a:latin typeface="微软雅黑" pitchFamily="34" charset="-122"/>
                <a:ea typeface="微软雅黑" pitchFamily="34" charset="-122"/>
                <a:cs typeface="Times New Roman" pitchFamily="18" charset="0"/>
              </a:rPr>
              <a:t>2... {</a:t>
            </a:r>
            <a:endParaRPr lang="zh-CN" altLang="zh-CN" sz="18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FF0000"/>
                </a:solidFill>
                <a:latin typeface="微软雅黑" pitchFamily="34" charset="-122"/>
                <a:ea typeface="微软雅黑" pitchFamily="34" charset="-122"/>
                <a:cs typeface="Times New Roman" pitchFamily="18" charset="0"/>
              </a:rPr>
              <a:t>	public static final </a:t>
            </a:r>
            <a:r>
              <a:rPr lang="zh-CN" altLang="zh-CN" sz="1800" dirty="0">
                <a:solidFill>
                  <a:srgbClr val="FF0000"/>
                </a:solidFill>
                <a:latin typeface="微软雅黑" pitchFamily="34" charset="-122"/>
                <a:ea typeface="微软雅黑" pitchFamily="34" charset="-122"/>
                <a:cs typeface="Times New Roman" pitchFamily="18" charset="0"/>
              </a:rPr>
              <a:t>数据类型 常量名</a:t>
            </a:r>
            <a:r>
              <a:rPr lang="en-US" altLang="zh-CN" sz="1800" dirty="0">
                <a:solidFill>
                  <a:srgbClr val="FF0000"/>
                </a:solidFill>
                <a:latin typeface="微软雅黑" pitchFamily="34" charset="-122"/>
                <a:ea typeface="微软雅黑" pitchFamily="34" charset="-122"/>
                <a:cs typeface="Times New Roman" pitchFamily="18" charset="0"/>
              </a:rPr>
              <a:t> = </a:t>
            </a:r>
            <a:r>
              <a:rPr lang="zh-CN" altLang="zh-CN" sz="1800" dirty="0">
                <a:solidFill>
                  <a:srgbClr val="FF0000"/>
                </a:solidFill>
                <a:latin typeface="微软雅黑" pitchFamily="34" charset="-122"/>
                <a:ea typeface="微软雅黑" pitchFamily="34" charset="-122"/>
                <a:cs typeface="Times New Roman" pitchFamily="18" charset="0"/>
              </a:rPr>
              <a:t>常量值</a:t>
            </a:r>
            <a:r>
              <a:rPr lang="en-US" altLang="zh-CN" sz="1800" dirty="0">
                <a:solidFill>
                  <a:srgbClr val="FF0000"/>
                </a:solidFill>
                <a:latin typeface="微软雅黑" pitchFamily="34" charset="-122"/>
                <a:ea typeface="微软雅黑" pitchFamily="34" charset="-122"/>
                <a:cs typeface="Times New Roman" pitchFamily="18" charset="0"/>
              </a:rPr>
              <a:t>; </a:t>
            </a:r>
            <a:endParaRPr lang="zh-CN" altLang="zh-CN" sz="18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FF0000"/>
                </a:solidFill>
                <a:latin typeface="微软雅黑" pitchFamily="34" charset="-122"/>
                <a:ea typeface="微软雅黑" pitchFamily="34" charset="-122"/>
                <a:cs typeface="Times New Roman" pitchFamily="18" charset="0"/>
              </a:rPr>
              <a:t>	public abstract </a:t>
            </a:r>
            <a:r>
              <a:rPr lang="zh-CN" altLang="zh-CN" sz="1800" dirty="0">
                <a:solidFill>
                  <a:srgbClr val="FF0000"/>
                </a:solidFill>
                <a:latin typeface="微软雅黑" pitchFamily="34" charset="-122"/>
                <a:ea typeface="微软雅黑" pitchFamily="34" charset="-122"/>
                <a:cs typeface="Times New Roman" pitchFamily="18" charset="0"/>
              </a:rPr>
              <a:t>返回值类型 抽象方法名</a:t>
            </a:r>
            <a:r>
              <a:rPr lang="en-US" altLang="zh-CN" sz="1800" dirty="0">
                <a:solidFill>
                  <a:srgbClr val="FF0000"/>
                </a:solidFill>
                <a:latin typeface="微软雅黑" pitchFamily="34" charset="-122"/>
                <a:ea typeface="微软雅黑" pitchFamily="34" charset="-122"/>
                <a:cs typeface="Times New Roman" pitchFamily="18" charset="0"/>
              </a:rPr>
              <a:t>(</a:t>
            </a:r>
            <a:r>
              <a:rPr lang="zh-CN" altLang="zh-CN" sz="1800" dirty="0">
                <a:solidFill>
                  <a:srgbClr val="FF0000"/>
                </a:solidFill>
                <a:latin typeface="微软雅黑" pitchFamily="34" charset="-122"/>
                <a:ea typeface="微软雅黑" pitchFamily="34" charset="-122"/>
                <a:cs typeface="Times New Roman" pitchFamily="18" charset="0"/>
              </a:rPr>
              <a:t>参数列表</a:t>
            </a:r>
            <a:r>
              <a:rPr lang="en-US" altLang="zh-CN" sz="1800" dirty="0">
                <a:solidFill>
                  <a:srgbClr val="FF0000"/>
                </a:solidFill>
                <a:latin typeface="微软雅黑" pitchFamily="34" charset="-122"/>
                <a:ea typeface="微软雅黑" pitchFamily="34" charset="-122"/>
                <a:cs typeface="Times New Roman" pitchFamily="18" charset="0"/>
              </a:rPr>
              <a:t>);</a:t>
            </a:r>
            <a:endParaRPr lang="zh-CN" altLang="zh-CN" sz="18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FF0000"/>
                </a:solidFill>
                <a:latin typeface="微软雅黑" pitchFamily="34" charset="-122"/>
                <a:ea typeface="微软雅黑" pitchFamily="34" charset="-122"/>
                <a:cs typeface="Times New Roman" pitchFamily="18" charset="0"/>
              </a:rPr>
              <a:t>     public default </a:t>
            </a:r>
            <a:r>
              <a:rPr lang="zh-CN" altLang="zh-CN" sz="1800" dirty="0">
                <a:solidFill>
                  <a:srgbClr val="FF0000"/>
                </a:solidFill>
                <a:latin typeface="微软雅黑" pitchFamily="34" charset="-122"/>
                <a:ea typeface="微软雅黑" pitchFamily="34" charset="-122"/>
                <a:cs typeface="Times New Roman" pitchFamily="18" charset="0"/>
              </a:rPr>
              <a:t>返回值类型 方法名</a:t>
            </a:r>
            <a:r>
              <a:rPr lang="en-US" altLang="zh-CN" sz="1800" dirty="0">
                <a:solidFill>
                  <a:srgbClr val="FF0000"/>
                </a:solidFill>
                <a:latin typeface="微软雅黑" pitchFamily="34" charset="-122"/>
                <a:ea typeface="微软雅黑" pitchFamily="34" charset="-122"/>
                <a:cs typeface="Times New Roman" pitchFamily="18" charset="0"/>
              </a:rPr>
              <a:t>(</a:t>
            </a:r>
            <a:r>
              <a:rPr lang="zh-CN" altLang="zh-CN" sz="1800" dirty="0">
                <a:solidFill>
                  <a:srgbClr val="FF0000"/>
                </a:solidFill>
                <a:latin typeface="微软雅黑" pitchFamily="34" charset="-122"/>
                <a:ea typeface="微软雅黑" pitchFamily="34" charset="-122"/>
                <a:cs typeface="Times New Roman" pitchFamily="18" charset="0"/>
              </a:rPr>
              <a:t>参数列表</a:t>
            </a:r>
            <a:r>
              <a:rPr lang="en-US" altLang="zh-CN" sz="1800" dirty="0">
                <a:solidFill>
                  <a:srgbClr val="FF0000"/>
                </a:solidFill>
                <a:latin typeface="微软雅黑" pitchFamily="34" charset="-122"/>
                <a:ea typeface="微软雅黑" pitchFamily="34" charset="-122"/>
                <a:cs typeface="Times New Roman" pitchFamily="18" charset="0"/>
              </a:rPr>
              <a:t>){</a:t>
            </a:r>
            <a:endParaRPr lang="zh-CN" altLang="zh-CN" sz="18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FF0000"/>
                </a:solidFill>
                <a:latin typeface="微软雅黑" pitchFamily="34" charset="-122"/>
                <a:ea typeface="微软雅黑" pitchFamily="34" charset="-122"/>
                <a:cs typeface="Times New Roman" pitchFamily="18" charset="0"/>
              </a:rPr>
              <a:t>        //</a:t>
            </a:r>
            <a:r>
              <a:rPr lang="zh-CN" altLang="zh-CN" sz="1800" dirty="0">
                <a:solidFill>
                  <a:srgbClr val="FF0000"/>
                </a:solidFill>
                <a:latin typeface="微软雅黑" pitchFamily="34" charset="-122"/>
                <a:ea typeface="微软雅黑" pitchFamily="34" charset="-122"/>
                <a:cs typeface="Times New Roman" pitchFamily="18" charset="0"/>
              </a:rPr>
              <a:t>默认方法的方法体</a:t>
            </a:r>
          </a:p>
          <a:p>
            <a:pPr marL="0" indent="0" eaLnBrk="1" hangingPunct="1">
              <a:lnSpc>
                <a:spcPct val="150000"/>
              </a:lnSpc>
              <a:spcBef>
                <a:spcPct val="0"/>
              </a:spcBef>
              <a:buNone/>
              <a:defRPr/>
            </a:pPr>
            <a:r>
              <a:rPr lang="en-US" altLang="zh-CN" sz="1800" dirty="0">
                <a:solidFill>
                  <a:srgbClr val="FF0000"/>
                </a:solidFill>
                <a:latin typeface="微软雅黑" pitchFamily="34" charset="-122"/>
                <a:ea typeface="微软雅黑" pitchFamily="34" charset="-122"/>
                <a:cs typeface="Times New Roman" pitchFamily="18" charset="0"/>
              </a:rPr>
              <a:t>     }</a:t>
            </a:r>
            <a:endParaRPr lang="zh-CN" altLang="zh-CN" sz="18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FF0000"/>
                </a:solidFill>
                <a:latin typeface="微软雅黑" pitchFamily="34" charset="-122"/>
                <a:ea typeface="微软雅黑" pitchFamily="34" charset="-122"/>
                <a:cs typeface="Times New Roman" pitchFamily="18" charset="0"/>
              </a:rPr>
              <a:t>     public static </a:t>
            </a:r>
            <a:r>
              <a:rPr lang="zh-CN" altLang="zh-CN" sz="1800" dirty="0">
                <a:solidFill>
                  <a:srgbClr val="FF0000"/>
                </a:solidFill>
                <a:latin typeface="微软雅黑" pitchFamily="34" charset="-122"/>
                <a:ea typeface="微软雅黑" pitchFamily="34" charset="-122"/>
                <a:cs typeface="Times New Roman" pitchFamily="18" charset="0"/>
              </a:rPr>
              <a:t>返回值类型方法名</a:t>
            </a:r>
            <a:r>
              <a:rPr lang="en-US" altLang="zh-CN" sz="1800" dirty="0">
                <a:solidFill>
                  <a:srgbClr val="FF0000"/>
                </a:solidFill>
                <a:latin typeface="微软雅黑" pitchFamily="34" charset="-122"/>
                <a:ea typeface="微软雅黑" pitchFamily="34" charset="-122"/>
                <a:cs typeface="Times New Roman" pitchFamily="18" charset="0"/>
              </a:rPr>
              <a:t>(</a:t>
            </a:r>
            <a:r>
              <a:rPr lang="zh-CN" altLang="zh-CN" sz="1800" dirty="0">
                <a:solidFill>
                  <a:srgbClr val="FF0000"/>
                </a:solidFill>
                <a:latin typeface="微软雅黑" pitchFamily="34" charset="-122"/>
                <a:ea typeface="微软雅黑" pitchFamily="34" charset="-122"/>
                <a:cs typeface="Times New Roman" pitchFamily="18" charset="0"/>
              </a:rPr>
              <a:t>参数列表</a:t>
            </a:r>
            <a:r>
              <a:rPr lang="en-US" altLang="zh-CN" sz="1800" dirty="0">
                <a:solidFill>
                  <a:srgbClr val="FF0000"/>
                </a:solidFill>
                <a:latin typeface="微软雅黑" pitchFamily="34" charset="-122"/>
                <a:ea typeface="微软雅黑" pitchFamily="34" charset="-122"/>
                <a:cs typeface="Times New Roman" pitchFamily="18" charset="0"/>
              </a:rPr>
              <a:t>){</a:t>
            </a:r>
            <a:endParaRPr lang="zh-CN" altLang="zh-CN" sz="18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FF0000"/>
                </a:solidFill>
                <a:latin typeface="微软雅黑" pitchFamily="34" charset="-122"/>
                <a:ea typeface="微软雅黑" pitchFamily="34" charset="-122"/>
                <a:cs typeface="Times New Roman" pitchFamily="18" charset="0"/>
              </a:rPr>
              <a:t>        //</a:t>
            </a:r>
            <a:r>
              <a:rPr lang="zh-CN" altLang="zh-CN" sz="1800" dirty="0">
                <a:solidFill>
                  <a:srgbClr val="FF0000"/>
                </a:solidFill>
                <a:latin typeface="微软雅黑" pitchFamily="34" charset="-122"/>
                <a:ea typeface="微软雅黑" pitchFamily="34" charset="-122"/>
                <a:cs typeface="Times New Roman" pitchFamily="18" charset="0"/>
              </a:rPr>
              <a:t>类方法的方法体</a:t>
            </a:r>
          </a:p>
          <a:p>
            <a:pPr marL="0" indent="0" eaLnBrk="1" hangingPunct="1">
              <a:lnSpc>
                <a:spcPct val="150000"/>
              </a:lnSpc>
              <a:spcBef>
                <a:spcPct val="0"/>
              </a:spcBef>
              <a:buNone/>
              <a:defRPr/>
            </a:pPr>
            <a:r>
              <a:rPr lang="en-US" altLang="zh-CN" sz="1800" dirty="0">
                <a:solidFill>
                  <a:srgbClr val="FF0000"/>
                </a:solidFill>
                <a:latin typeface="微软雅黑" pitchFamily="34" charset="-122"/>
                <a:ea typeface="微软雅黑" pitchFamily="34" charset="-122"/>
                <a:cs typeface="Times New Roman" pitchFamily="18" charset="0"/>
              </a:rPr>
              <a:t>     }</a:t>
            </a:r>
            <a:endParaRPr lang="zh-CN" altLang="zh-CN" sz="18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rgbClr val="FF0000"/>
                </a:solidFill>
                <a:latin typeface="微软雅黑" pitchFamily="34" charset="-122"/>
                <a:ea typeface="微软雅黑" pitchFamily="34" charset="-122"/>
                <a:cs typeface="Times New Roman" pitchFamily="18" charset="0"/>
              </a:rPr>
              <a:t>}</a:t>
            </a:r>
            <a:endParaRPr lang="zh-CN" altLang="zh-CN" sz="1800" dirty="0">
              <a:solidFill>
                <a:srgbClr val="FF0000"/>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2285574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63040" y="1737360"/>
            <a:ext cx="9977120" cy="3637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在上述语法中，“</a:t>
            </a:r>
            <a:r>
              <a:rPr lang="en-US" altLang="zh-CN" sz="2400" dirty="0">
                <a:solidFill>
                  <a:schemeClr val="bg1">
                    <a:lumMod val="50000"/>
                  </a:schemeClr>
                </a:solidFill>
                <a:latin typeface="微软雅黑" pitchFamily="34" charset="-122"/>
                <a:ea typeface="微软雅黑" pitchFamily="34" charset="-122"/>
                <a:cs typeface="Times New Roman" pitchFamily="18" charset="0"/>
              </a:rPr>
              <a:t>extends </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a:t>
            </a:r>
            <a:r>
              <a:rPr lang="en-US" altLang="zh-CN" sz="2400" dirty="0">
                <a:solidFill>
                  <a:schemeClr val="bg1">
                    <a:lumMod val="50000"/>
                  </a:schemeClr>
                </a:solidFill>
                <a:latin typeface="微软雅黑" pitchFamily="34" charset="-122"/>
                <a:ea typeface="微软雅黑" pitchFamily="34" charset="-122"/>
                <a:cs typeface="Times New Roman" pitchFamily="18" charset="0"/>
              </a:rPr>
              <a: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”表示一个接口可以有多个父接口，父接口之间使用逗号分隔。</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使用接口的目的是为了克服单继承的限制，因为一个类只能有一个父类，而一个接口可以同时继承多个父接口。接口中的变量默认使用“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public static final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”进行修饰，即全局常量。接口中定义的方法默认使用“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public abstract</a:t>
            </a:r>
            <a:r>
              <a:rPr lang="zh-CN" altLang="zh-CN" sz="2400" dirty="0">
                <a:solidFill>
                  <a:schemeClr val="bg1">
                    <a:lumMod val="50000"/>
                  </a:schemeClr>
                </a:solidFill>
                <a:latin typeface="微软雅黑" pitchFamily="34" charset="-122"/>
                <a:ea typeface="微软雅黑" pitchFamily="34" charset="-122"/>
                <a:cs typeface="Times New Roman" pitchFamily="18" charset="0"/>
              </a:rPr>
              <a:t>”进行修饰，即抽象方法。如果接口声明为</a:t>
            </a:r>
            <a:r>
              <a:rPr lang="en-US" altLang="zh-CN" sz="2400" dirty="0">
                <a:solidFill>
                  <a:schemeClr val="bg1">
                    <a:lumMod val="50000"/>
                  </a:schemeClr>
                </a:solidFill>
                <a:latin typeface="微软雅黑" pitchFamily="34" charset="-122"/>
                <a:ea typeface="微软雅黑" pitchFamily="34" charset="-122"/>
                <a:cs typeface="Times New Roman" pitchFamily="18" charset="0"/>
              </a:rPr>
              <a:t>public</a:t>
            </a:r>
            <a:r>
              <a:rPr lang="zh-CN" altLang="zh-CN" sz="2400" dirty="0">
                <a:solidFill>
                  <a:schemeClr val="bg1">
                    <a:lumMod val="50000"/>
                  </a:schemeClr>
                </a:solidFill>
                <a:latin typeface="微软雅黑" pitchFamily="34" charset="-122"/>
                <a:ea typeface="微软雅黑" pitchFamily="34" charset="-122"/>
                <a:cs typeface="Times New Roman" pitchFamily="18" charset="0"/>
              </a:rPr>
              <a:t>，则接口中的变量和方法全部为</a:t>
            </a:r>
            <a:r>
              <a:rPr lang="en-US" altLang="zh-CN" sz="2400" dirty="0">
                <a:solidFill>
                  <a:schemeClr val="bg1">
                    <a:lumMod val="50000"/>
                  </a:schemeClr>
                </a:solidFill>
                <a:latin typeface="微软雅黑" pitchFamily="34" charset="-122"/>
                <a:ea typeface="微软雅黑" pitchFamily="34" charset="-122"/>
                <a:cs typeface="Times New Roman" pitchFamily="18" charset="0"/>
              </a:rPr>
              <a:t>public</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p>
        </p:txBody>
      </p:sp>
    </p:spTree>
    <p:custDataLst>
      <p:tags r:id="rId1"/>
    </p:custDataLst>
    <p:extLst>
      <p:ext uri="{BB962C8B-B14F-4D97-AF65-F5344CB8AC3E}">
        <p14:creationId xmlns:p14="http://schemas.microsoft.com/office/powerpoint/2010/main" val="37975728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4853939" y="1483360"/>
            <a:ext cx="6515101" cy="4490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在很多的</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Java</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程序中，经常看到编写接口中的方法时省略了</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public </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，有很多读者认为它的访问权限是</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default</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，这实际上是错误的。不管写不写访问权限，接口中的方法访问权限永远是</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public</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。与此类似，在接口中定义常量时，可以省略前面的“</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public static final</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”，此时，接口会默认为常量添加“</a:t>
            </a:r>
            <a:r>
              <a:rPr lang="en-US"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public static final</a:t>
            </a:r>
            <a:r>
              <a:rPr lang="zh-CN" altLang="zh-CN" sz="2400" dirty="0">
                <a:solidFill>
                  <a:schemeClr val="bg1">
                    <a:lumMod val="50000"/>
                  </a:schemeClr>
                </a:solidFill>
                <a:latin typeface="楷体" panose="02010609060101010101" pitchFamily="49" charset="-122"/>
                <a:ea typeface="楷体" panose="02010609060101010101" pitchFamily="49" charset="-122"/>
                <a:cs typeface="Times New Roman" pitchFamily="18" charset="0"/>
              </a:rPr>
              <a:t>”。</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579" y="1574244"/>
            <a:ext cx="2489200" cy="398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06556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63040" y="1595120"/>
            <a:ext cx="9977120" cy="4003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与抽象类一样，接口的使用必须通过子类，子类通过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implements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关键字实现接口，并且子类必须实现接口中的所有抽象方法。需要注意的是，一个类可以同时实现多个接口，多个接口之间需要使用英文逗号</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分隔。</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定义接口的实现类，语法格式如下：</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修饰符</a:t>
            </a:r>
            <a:r>
              <a:rPr lang="en-US" altLang="zh-CN" sz="2400" dirty="0">
                <a:solidFill>
                  <a:srgbClr val="FF0000"/>
                </a:solidFill>
                <a:latin typeface="微软雅黑" pitchFamily="34" charset="-122"/>
                <a:ea typeface="微软雅黑" pitchFamily="34" charset="-122"/>
                <a:cs typeface="Times New Roman" pitchFamily="18" charset="0"/>
              </a:rPr>
              <a:t> class </a:t>
            </a:r>
            <a:r>
              <a:rPr lang="zh-CN" altLang="zh-CN" sz="2400" dirty="0">
                <a:solidFill>
                  <a:srgbClr val="FF0000"/>
                </a:solidFill>
                <a:latin typeface="微软雅黑" pitchFamily="34" charset="-122"/>
                <a:ea typeface="微软雅黑" pitchFamily="34" charset="-122"/>
                <a:cs typeface="Times New Roman" pitchFamily="18" charset="0"/>
              </a:rPr>
              <a:t>类名</a:t>
            </a:r>
            <a:r>
              <a:rPr lang="en-US" altLang="zh-CN" sz="2400" dirty="0">
                <a:solidFill>
                  <a:srgbClr val="FF0000"/>
                </a:solidFill>
                <a:latin typeface="微软雅黑" pitchFamily="34" charset="-122"/>
                <a:ea typeface="微软雅黑" pitchFamily="34" charset="-122"/>
                <a:cs typeface="Times New Roman" pitchFamily="18" charset="0"/>
              </a:rPr>
              <a:t> implements </a:t>
            </a:r>
            <a:r>
              <a:rPr lang="zh-CN" altLang="zh-CN" sz="2400" dirty="0">
                <a:solidFill>
                  <a:srgbClr val="FF0000"/>
                </a:solidFill>
                <a:latin typeface="微软雅黑" pitchFamily="34" charset="-122"/>
                <a:ea typeface="微软雅黑" pitchFamily="34" charset="-122"/>
                <a:cs typeface="Times New Roman" pitchFamily="18" charset="0"/>
              </a:rPr>
              <a:t>接口</a:t>
            </a:r>
            <a:r>
              <a:rPr lang="en-US" altLang="zh-CN" sz="2400" dirty="0">
                <a:solidFill>
                  <a:srgbClr val="FF0000"/>
                </a:solidFill>
                <a:latin typeface="微软雅黑" pitchFamily="34" charset="-122"/>
                <a:ea typeface="微软雅黑" pitchFamily="34" charset="-122"/>
                <a:cs typeface="Times New Roman" pitchFamily="18" charset="0"/>
              </a:rPr>
              <a:t>1,</a:t>
            </a:r>
            <a:r>
              <a:rPr lang="zh-CN" altLang="zh-CN" sz="2400" dirty="0">
                <a:solidFill>
                  <a:srgbClr val="FF0000"/>
                </a:solidFill>
                <a:latin typeface="微软雅黑" pitchFamily="34" charset="-122"/>
                <a:ea typeface="微软雅黑" pitchFamily="34" charset="-122"/>
                <a:cs typeface="Times New Roman" pitchFamily="18" charset="0"/>
              </a:rPr>
              <a:t>接口</a:t>
            </a:r>
            <a:r>
              <a:rPr lang="en-US" altLang="zh-CN" sz="2400" dirty="0">
                <a:solidFill>
                  <a:srgbClr val="FF0000"/>
                </a:solidFill>
                <a:latin typeface="微软雅黑" pitchFamily="34" charset="-122"/>
                <a:ea typeface="微软雅黑" pitchFamily="34" charset="-122"/>
                <a:cs typeface="Times New Roman" pitchFamily="18" charset="0"/>
              </a:rPr>
              <a:t>2,...{</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    ...</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41152184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63040" y="1320800"/>
            <a:ext cx="9977120" cy="7518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下面通过一个案例学习接口的使用</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2783840" y="2052320"/>
            <a:ext cx="7315199" cy="4074160"/>
            <a:chOff x="2550160" y="2072640"/>
            <a:chExt cx="7315199" cy="4074160"/>
          </a:xfrm>
        </p:grpSpPr>
        <p:pic>
          <p:nvPicPr>
            <p:cNvPr id="491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0160" y="2072640"/>
              <a:ext cx="7315199" cy="407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3159760" y="2153920"/>
              <a:ext cx="6548120" cy="3911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定义抽象类</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interface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ID = 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定义全局常量</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String NAME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牧羊犬</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void shout();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static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int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getID</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return Animal.ID;</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public void info();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定义静态方法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info()</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6705569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3078480" y="1330960"/>
            <a:ext cx="7010399" cy="4917440"/>
            <a:chOff x="3048000" y="1412240"/>
            <a:chExt cx="7010399" cy="4917440"/>
          </a:xfrm>
        </p:grpSpPr>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412240"/>
              <a:ext cx="7010399" cy="491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3515360" y="1432560"/>
              <a:ext cx="6106160" cy="47650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interface Action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12    public void eat();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eat()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13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14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类实现</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接口和</a:t>
              </a:r>
              <a:r>
                <a:rPr lang="en-US" altLang="zh-CN" sz="16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1600" dirty="0">
                  <a:solidFill>
                    <a:schemeClr val="bg1">
                      <a:lumMod val="50000"/>
                    </a:schemeClr>
                  </a:solidFill>
                  <a:latin typeface="微软雅黑" pitchFamily="34" charset="-122"/>
                  <a:ea typeface="微软雅黑" pitchFamily="34" charset="-122"/>
                  <a:cs typeface="Times New Roman" pitchFamily="18" charset="0"/>
                </a:rPr>
                <a:t>接口</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15 class Dog implements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Animal,Action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16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6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1600" dirty="0">
                  <a:solidFill>
                    <a:schemeClr val="bg1">
                      <a:lumMod val="50000"/>
                    </a:schemeClr>
                  </a:solidFill>
                  <a:latin typeface="微软雅黑" pitchFamily="34" charset="-122"/>
                  <a:ea typeface="微软雅黑" pitchFamily="34" charset="-122"/>
                  <a:cs typeface="Times New Roman" pitchFamily="18" charset="0"/>
                </a:rPr>
                <a:t>接口中的抽象方法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eat()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17    public void eat()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18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喜欢吃骨头</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19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20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接口中的抽象方法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21    public void shout()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22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汪汪</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23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6101571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3027680" y="1209040"/>
            <a:ext cx="6979920" cy="5181600"/>
            <a:chOff x="3027680" y="1209040"/>
            <a:chExt cx="6979920" cy="5181600"/>
          </a:xfrm>
        </p:grpSpPr>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680" y="1229360"/>
              <a:ext cx="6817359" cy="5161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3627120" y="1209040"/>
              <a:ext cx="6380480" cy="5161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24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接口中的抽象方法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info()</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25    public void info()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26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名称：</a:t>
              </a:r>
              <a:r>
                <a:rPr lang="en-US" altLang="zh-CN" sz="1600" dirty="0">
                  <a:solidFill>
                    <a:schemeClr val="bg1">
                      <a:lumMod val="50000"/>
                    </a:schemeClr>
                  </a:solidFill>
                  <a:latin typeface="微软雅黑" pitchFamily="34" charset="-122"/>
                  <a:ea typeface="微软雅黑" pitchFamily="34" charset="-122"/>
                  <a:cs typeface="Times New Roman" pitchFamily="18" charset="0"/>
                </a:rPr>
                <a:t>"+NAME);</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27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28 }</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29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30 class Example11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31  public static void main(String[]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32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编号</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Animal.getID</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33        Dog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new Dog();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类的实例对象</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34        dog.info();</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35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dog.shout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类中重写的</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36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dog.eat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类中重写的</a:t>
              </a:r>
              <a:r>
                <a:rPr lang="en-US" altLang="zh-CN" sz="1600" dirty="0">
                  <a:solidFill>
                    <a:schemeClr val="bg1">
                      <a:lumMod val="50000"/>
                    </a:schemeClr>
                  </a:solidFill>
                  <a:latin typeface="微软雅黑" pitchFamily="34" charset="-122"/>
                  <a:ea typeface="微软雅黑" pitchFamily="34" charset="-122"/>
                  <a:cs typeface="Times New Roman" pitchFamily="18" charset="0"/>
                </a:rPr>
                <a:t>eat()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37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6101571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1950720" y="1950720"/>
            <a:ext cx="9123679" cy="3444240"/>
            <a:chOff x="1645920" y="1950720"/>
            <a:chExt cx="9123679" cy="3444240"/>
          </a:xfrm>
        </p:grpSpPr>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5920" y="1960880"/>
              <a:ext cx="9123679" cy="343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133600" y="1950720"/>
              <a:ext cx="8432800" cy="336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22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定义测试类</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23 public class Example01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24    public static void main(String[]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25   Dog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new Dog();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创建一个</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类的实例对象</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26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dog.setName</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牧羊犬</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此时访问的方法时父类中的，子类中并没有定义</a:t>
              </a: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27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dog.setAge</a:t>
              </a:r>
              <a:r>
                <a:rPr lang="en-US" altLang="zh-CN" sz="1600" dirty="0">
                  <a:solidFill>
                    <a:schemeClr val="bg1">
                      <a:lumMod val="50000"/>
                    </a:schemeClr>
                  </a:solidFill>
                  <a:latin typeface="微软雅黑" pitchFamily="34" charset="-122"/>
                  <a:ea typeface="微软雅黑" pitchFamily="34" charset="-122"/>
                  <a:cs typeface="Times New Roman" pitchFamily="18" charset="0"/>
                </a:rPr>
                <a:t>(3);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此时访问的方法时父类中的，子类中并没有定义</a:t>
              </a:r>
              <a:endParaRPr lang="en-US"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28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名称：</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dog.getName</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年龄：</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dog.getAge</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29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30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40676922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63040" y="1391920"/>
            <a:ext cx="9977120" cy="782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2966720" y="2516503"/>
            <a:ext cx="7242810" cy="2319655"/>
          </a:xfrm>
          <a:prstGeom prst="rect">
            <a:avLst/>
          </a:prstGeom>
        </p:spPr>
      </p:pic>
    </p:spTree>
    <p:custDataLst>
      <p:tags r:id="rId1"/>
    </p:custDataLst>
    <p:extLst>
      <p:ext uri="{BB962C8B-B14F-4D97-AF65-F5344CB8AC3E}">
        <p14:creationId xmlns:p14="http://schemas.microsoft.com/office/powerpoint/2010/main" val="3714679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63040" y="1361440"/>
            <a:ext cx="9977120" cy="4602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2~10</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接口中定义了全局常量</a:t>
            </a:r>
            <a:r>
              <a:rPr lang="en-US" altLang="zh-CN" sz="2400" dirty="0">
                <a:solidFill>
                  <a:schemeClr val="bg1">
                    <a:lumMod val="50000"/>
                  </a:schemeClr>
                </a:solidFill>
                <a:latin typeface="微软雅黑" pitchFamily="34" charset="-122"/>
                <a:ea typeface="微软雅黑" pitchFamily="34" charset="-122"/>
                <a:cs typeface="Times New Roman" pitchFamily="18" charset="0"/>
              </a:rPr>
              <a:t>id</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NAME</a:t>
            </a:r>
            <a:r>
              <a:rPr lang="zh-CN" altLang="zh-CN" sz="2400" dirty="0">
                <a:solidFill>
                  <a:schemeClr val="bg1">
                    <a:lumMod val="50000"/>
                  </a:schemeClr>
                </a:solidFill>
                <a:latin typeface="微软雅黑" pitchFamily="34" charset="-122"/>
                <a:ea typeface="微软雅黑" pitchFamily="34" charset="-122"/>
                <a:cs typeface="Times New Roman" pitchFamily="18" charset="0"/>
              </a:rPr>
              <a:t>、抽象方法</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info()</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和静态方法</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getID</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11~13</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接口中定义了一个抽象方法</a:t>
            </a:r>
            <a:r>
              <a:rPr lang="en-US" altLang="zh-CN" sz="2400" dirty="0">
                <a:solidFill>
                  <a:schemeClr val="bg1">
                    <a:lumMod val="50000"/>
                  </a:schemeClr>
                </a:solidFill>
                <a:latin typeface="微软雅黑" pitchFamily="34" charset="-122"/>
                <a:ea typeface="微软雅黑" pitchFamily="34" charset="-122"/>
                <a:cs typeface="Times New Roman" pitchFamily="18" charset="0"/>
              </a:rPr>
              <a:t>eat()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15~28</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implements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实现了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接口，并实现了这两个接口中的方法。第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32</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行代码使用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接口名直接访问了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接口中的静态方法</a:t>
            </a:r>
            <a:r>
              <a:rPr lang="en-US" altLang="zh-CN" sz="2400" dirty="0" err="1">
                <a:solidFill>
                  <a:schemeClr val="bg1">
                    <a:lumMod val="50000"/>
                  </a:schemeClr>
                </a:solidFill>
                <a:latin typeface="微软雅黑" pitchFamily="34" charset="-122"/>
                <a:ea typeface="微软雅黑" pitchFamily="34" charset="-122"/>
                <a:cs typeface="Times New Roman" pitchFamily="18" charset="0"/>
              </a:rPr>
              <a:t>getID</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33~36</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行代码创建并实例化了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对象访问了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接口中的常量、抽象方法 </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7827738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63040" y="2092960"/>
            <a:ext cx="9977120" cy="2407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从运行结果可以看出，</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类的实例化对象可以访问接口中的常量、实现的接口方法以及本类内部的方法，而接口中的静态方法则可以直接使用接口名调用。需要注意的是，接口的实现类，必须实现接口中的所有方法，否则程序编译报错。</a:t>
            </a:r>
          </a:p>
        </p:txBody>
      </p:sp>
    </p:spTree>
    <p:custDataLst>
      <p:tags r:id="rId1"/>
    </p:custDataLst>
    <p:extLst>
      <p:ext uri="{BB962C8B-B14F-4D97-AF65-F5344CB8AC3E}">
        <p14:creationId xmlns:p14="http://schemas.microsoft.com/office/powerpoint/2010/main" val="26096117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63040" y="1981200"/>
            <a:ext cx="9977120" cy="2814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如果在开发中一个子类既要实现接口又要继承抽象类，则可以按照以下格式定义子类。</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修饰符</a:t>
            </a:r>
            <a:r>
              <a:rPr lang="en-US" altLang="zh-CN" sz="2400" dirty="0">
                <a:solidFill>
                  <a:srgbClr val="FF0000"/>
                </a:solidFill>
                <a:latin typeface="微软雅黑" pitchFamily="34" charset="-122"/>
                <a:ea typeface="微软雅黑" pitchFamily="34" charset="-122"/>
                <a:cs typeface="Times New Roman" pitchFamily="18" charset="0"/>
              </a:rPr>
              <a:t>class </a:t>
            </a:r>
            <a:r>
              <a:rPr lang="zh-CN" altLang="zh-CN" sz="2400" dirty="0">
                <a:solidFill>
                  <a:srgbClr val="FF0000"/>
                </a:solidFill>
                <a:latin typeface="微软雅黑" pitchFamily="34" charset="-122"/>
                <a:ea typeface="微软雅黑" pitchFamily="34" charset="-122"/>
                <a:cs typeface="Times New Roman" pitchFamily="18" charset="0"/>
              </a:rPr>
              <a:t>类名</a:t>
            </a:r>
            <a:r>
              <a:rPr lang="en-US" altLang="zh-CN" sz="2400" dirty="0">
                <a:solidFill>
                  <a:srgbClr val="FF0000"/>
                </a:solidFill>
                <a:latin typeface="微软雅黑" pitchFamily="34" charset="-122"/>
                <a:ea typeface="微软雅黑" pitchFamily="34" charset="-122"/>
                <a:cs typeface="Times New Roman" pitchFamily="18" charset="0"/>
              </a:rPr>
              <a:t> extends </a:t>
            </a:r>
            <a:r>
              <a:rPr lang="zh-CN" altLang="zh-CN" sz="2400" dirty="0">
                <a:solidFill>
                  <a:srgbClr val="FF0000"/>
                </a:solidFill>
                <a:latin typeface="微软雅黑" pitchFamily="34" charset="-122"/>
                <a:ea typeface="微软雅黑" pitchFamily="34" charset="-122"/>
                <a:cs typeface="Times New Roman" pitchFamily="18" charset="0"/>
              </a:rPr>
              <a:t>父类名</a:t>
            </a:r>
            <a:r>
              <a:rPr lang="en-US" altLang="zh-CN" sz="2400" dirty="0">
                <a:solidFill>
                  <a:srgbClr val="FF0000"/>
                </a:solidFill>
                <a:latin typeface="微软雅黑" pitchFamily="34" charset="-122"/>
                <a:ea typeface="微软雅黑" pitchFamily="34" charset="-122"/>
                <a:cs typeface="Times New Roman" pitchFamily="18" charset="0"/>
              </a:rPr>
              <a:t>implements </a:t>
            </a:r>
            <a:r>
              <a:rPr lang="zh-CN" altLang="zh-CN" sz="2400" dirty="0">
                <a:solidFill>
                  <a:srgbClr val="FF0000"/>
                </a:solidFill>
                <a:latin typeface="微软雅黑" pitchFamily="34" charset="-122"/>
                <a:ea typeface="微软雅黑" pitchFamily="34" charset="-122"/>
                <a:cs typeface="Times New Roman" pitchFamily="18" charset="0"/>
              </a:rPr>
              <a:t>接口</a:t>
            </a:r>
            <a:r>
              <a:rPr lang="en-US" altLang="zh-CN" sz="2400" dirty="0">
                <a:solidFill>
                  <a:srgbClr val="FF0000"/>
                </a:solidFill>
                <a:latin typeface="微软雅黑" pitchFamily="34" charset="-122"/>
                <a:ea typeface="微软雅黑" pitchFamily="34" charset="-122"/>
                <a:cs typeface="Times New Roman" pitchFamily="18" charset="0"/>
              </a:rPr>
              <a:t>1,</a:t>
            </a:r>
            <a:r>
              <a:rPr lang="zh-CN" altLang="zh-CN" sz="2400" dirty="0">
                <a:solidFill>
                  <a:srgbClr val="FF0000"/>
                </a:solidFill>
                <a:latin typeface="微软雅黑" pitchFamily="34" charset="-122"/>
                <a:ea typeface="微软雅黑" pitchFamily="34" charset="-122"/>
                <a:cs typeface="Times New Roman" pitchFamily="18" charset="0"/>
              </a:rPr>
              <a:t>接口</a:t>
            </a:r>
            <a:r>
              <a:rPr lang="en-US" altLang="zh-CN" sz="2400" dirty="0">
                <a:solidFill>
                  <a:srgbClr val="FF0000"/>
                </a:solidFill>
                <a:latin typeface="微软雅黑" pitchFamily="34" charset="-122"/>
                <a:ea typeface="微软雅黑" pitchFamily="34" charset="-122"/>
                <a:cs typeface="Times New Roman" pitchFamily="18" charset="0"/>
              </a:rPr>
              <a:t>2,... {</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    ...</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6472031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20800" y="1300480"/>
            <a:ext cx="9977120" cy="6502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下面通过一个案例</a:t>
            </a:r>
            <a:r>
              <a:rPr lang="zh-CN" altLang="zh-CN" sz="2400" dirty="0">
                <a:solidFill>
                  <a:schemeClr val="bg1">
                    <a:lumMod val="50000"/>
                  </a:schemeClr>
                </a:solidFill>
                <a:latin typeface="微软雅黑" pitchFamily="34" charset="-122"/>
                <a:ea typeface="微软雅黑" pitchFamily="34" charset="-122"/>
                <a:cs typeface="Times New Roman" pitchFamily="18" charset="0"/>
              </a:rPr>
              <a:t>演示子类既实现接口又继承抽象类的情况</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2509520" y="2092960"/>
            <a:ext cx="7498080" cy="3667760"/>
            <a:chOff x="2194560" y="2092960"/>
            <a:chExt cx="7498080" cy="3667760"/>
          </a:xfrm>
        </p:grpSpPr>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560" y="2092960"/>
              <a:ext cx="7498080" cy="366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3291840" y="2184400"/>
              <a:ext cx="5669280" cy="3576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定义抽象类</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interface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public String NAME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牧羊犬</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public void shout();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public void info();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info()</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abstract class Action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public abstract void eat();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eat()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4659791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3586480" y="1239520"/>
            <a:ext cx="5486399" cy="5019040"/>
            <a:chOff x="3312160" y="1239520"/>
            <a:chExt cx="5486399" cy="5019040"/>
          </a:xfrm>
        </p:grpSpPr>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160" y="1239520"/>
              <a:ext cx="5486399" cy="501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3906520" y="1310640"/>
              <a:ext cx="4526280" cy="49479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10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类实现</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接口和</a:t>
              </a:r>
              <a:r>
                <a:rPr lang="en-US" altLang="zh-CN" sz="1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1400" dirty="0">
                  <a:solidFill>
                    <a:schemeClr val="bg1">
                      <a:lumMod val="50000"/>
                    </a:schemeClr>
                  </a:solidFill>
                  <a:latin typeface="微软雅黑" pitchFamily="34" charset="-122"/>
                  <a:ea typeface="微软雅黑" pitchFamily="34" charset="-122"/>
                  <a:cs typeface="Times New Roman" pitchFamily="18" charset="0"/>
                </a:rPr>
                <a:t>接口</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11 class Dog extends Animal implements Action{</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12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1400" dirty="0">
                  <a:solidFill>
                    <a:schemeClr val="bg1">
                      <a:lumMod val="50000"/>
                    </a:schemeClr>
                  </a:solidFill>
                  <a:latin typeface="微软雅黑" pitchFamily="34" charset="-122"/>
                  <a:ea typeface="微软雅黑" pitchFamily="34" charset="-122"/>
                  <a:cs typeface="Times New Roman" pitchFamily="18" charset="0"/>
                </a:rPr>
                <a:t>接口中的抽象方法</a:t>
              </a:r>
              <a:r>
                <a:rPr lang="en-US" altLang="zh-CN" sz="1400" dirty="0">
                  <a:solidFill>
                    <a:schemeClr val="bg1">
                      <a:lumMod val="50000"/>
                    </a:schemeClr>
                  </a:solidFill>
                  <a:latin typeface="微软雅黑" pitchFamily="34" charset="-122"/>
                  <a:ea typeface="微软雅黑" pitchFamily="34" charset="-122"/>
                  <a:cs typeface="Times New Roman" pitchFamily="18" charset="0"/>
                </a:rPr>
                <a:t>eat()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13    public void eat()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14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喜欢吃骨头</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15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16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接口中的抽象方法</a:t>
              </a:r>
              <a:r>
                <a:rPr lang="en-US" altLang="zh-CN" sz="1400" dirty="0">
                  <a:solidFill>
                    <a:schemeClr val="bg1">
                      <a:lumMod val="50000"/>
                    </a:schemeClr>
                  </a:solidFill>
                  <a:latin typeface="微软雅黑" pitchFamily="34" charset="-122"/>
                  <a:ea typeface="微软雅黑" pitchFamily="34" charset="-122"/>
                  <a:cs typeface="Times New Roman" pitchFamily="18" charset="0"/>
                </a:rPr>
                <a:t>shout()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17    public void shout()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18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汪汪</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19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20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接口中的抽象方法</a:t>
              </a:r>
              <a:r>
                <a:rPr lang="en-US" altLang="zh-CN" sz="1400" dirty="0">
                  <a:solidFill>
                    <a:schemeClr val="bg1">
                      <a:lumMod val="50000"/>
                    </a:schemeClr>
                  </a:solidFill>
                  <a:latin typeface="微软雅黑" pitchFamily="34" charset="-122"/>
                  <a:ea typeface="微软雅黑" pitchFamily="34" charset="-122"/>
                  <a:cs typeface="Times New Roman" pitchFamily="18" charset="0"/>
                </a:rPr>
                <a:t>info()</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21    public void info()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22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名称：</a:t>
              </a:r>
              <a:r>
                <a:rPr lang="en-US" altLang="zh-CN" sz="1400" dirty="0">
                  <a:solidFill>
                    <a:schemeClr val="bg1">
                      <a:lumMod val="50000"/>
                    </a:schemeClr>
                  </a:solidFill>
                  <a:latin typeface="微软雅黑" pitchFamily="34" charset="-122"/>
                  <a:ea typeface="微软雅黑" pitchFamily="34" charset="-122"/>
                  <a:cs typeface="Times New Roman" pitchFamily="18" charset="0"/>
                </a:rPr>
                <a:t>"+NAME);</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23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24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54895635"/>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479040" y="1778000"/>
            <a:ext cx="7955279" cy="3556000"/>
            <a:chOff x="2479040" y="1778000"/>
            <a:chExt cx="7955279" cy="3556000"/>
          </a:xfrm>
        </p:grpSpPr>
        <p:pic>
          <p:nvPicPr>
            <p:cNvPr id="542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040" y="1778000"/>
              <a:ext cx="7955279"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3139440" y="1869440"/>
              <a:ext cx="7091680" cy="34645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25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26 class Example12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27    public static void main(String[]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28        Dog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new Dog();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类的实例对象</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29        dog.info();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类中重写的</a:t>
              </a:r>
              <a:r>
                <a:rPr lang="en-US" altLang="zh-CN" sz="1600" dirty="0">
                  <a:solidFill>
                    <a:schemeClr val="bg1">
                      <a:lumMod val="50000"/>
                    </a:schemeClr>
                  </a:solidFill>
                  <a:latin typeface="微软雅黑" pitchFamily="34" charset="-122"/>
                  <a:ea typeface="微软雅黑" pitchFamily="34" charset="-122"/>
                  <a:cs typeface="Times New Roman" pitchFamily="18" charset="0"/>
                </a:rPr>
                <a:t>info()</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30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dog.shout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类中重写的</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31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dog.eat</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类中重写的</a:t>
              </a:r>
              <a:r>
                <a:rPr lang="en-US" altLang="zh-CN" sz="1600" dirty="0">
                  <a:solidFill>
                    <a:schemeClr val="bg1">
                      <a:lumMod val="50000"/>
                    </a:schemeClr>
                  </a:solidFill>
                  <a:latin typeface="微软雅黑" pitchFamily="34" charset="-122"/>
                  <a:ea typeface="微软雅黑" pitchFamily="34" charset="-122"/>
                  <a:cs typeface="Times New Roman" pitchFamily="18" charset="0"/>
                </a:rPr>
                <a:t>eat()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32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33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54895635"/>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965960" y="1747520"/>
            <a:ext cx="5521960" cy="3139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extends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实现了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接口，同时通过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implements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实现了抽象类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。因为</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接口和抽象类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本身都有抽象方法，所以子类中必须实现</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552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5440" y="1595119"/>
            <a:ext cx="3057525" cy="367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089305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55298"/>
                                        </p:tgtEl>
                                        <p:attrNameLst>
                                          <p:attrName>style.visibility</p:attrName>
                                        </p:attrNameLst>
                                      </p:cBhvr>
                                      <p:to>
                                        <p:strVal val="visible"/>
                                      </p:to>
                                    </p:set>
                                    <p:animEffect transition="in" filter="fade">
                                      <p:cBhvr>
                                        <p:cTn id="10" dur="1000"/>
                                        <p:tgtEl>
                                          <p:spTgt spid="55298"/>
                                        </p:tgtEl>
                                      </p:cBhvr>
                                    </p:animEffect>
                                    <p:anim calcmode="lin" valueType="num">
                                      <p:cBhvr>
                                        <p:cTn id="11" dur="1000" fill="hold"/>
                                        <p:tgtEl>
                                          <p:spTgt spid="55298"/>
                                        </p:tgtEl>
                                        <p:attrNameLst>
                                          <p:attrName>ppt_x</p:attrName>
                                        </p:attrNameLst>
                                      </p:cBhvr>
                                      <p:tavLst>
                                        <p:tav tm="0">
                                          <p:val>
                                            <p:strVal val="#ppt_x"/>
                                          </p:val>
                                        </p:tav>
                                        <p:tav tm="100000">
                                          <p:val>
                                            <p:strVal val="#ppt_x"/>
                                          </p:val>
                                        </p:tav>
                                      </p:tavLst>
                                    </p:anim>
                                    <p:anim calcmode="lin" valueType="num">
                                      <p:cBhvr>
                                        <p:cTn id="12" dur="1000" fill="hold"/>
                                        <p:tgtEl>
                                          <p:spTgt spid="552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42720" y="1564640"/>
            <a:ext cx="3088640" cy="3373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中，接口是不允许继承抽象类的，但是允许一个接口继承多个接口。接下来通过一个案例讲解接口的继承</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4884419" y="1412240"/>
            <a:ext cx="6644640" cy="4582160"/>
            <a:chOff x="2628899" y="2184400"/>
            <a:chExt cx="6644640" cy="4582160"/>
          </a:xfrm>
        </p:grpSpPr>
        <p:pic>
          <p:nvPicPr>
            <p:cNvPr id="563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899" y="2184400"/>
              <a:ext cx="6644640" cy="4582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535680" y="2336800"/>
              <a:ext cx="5567680" cy="3657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定义抽象类</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interface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public String NAME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牧羊犬</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public void info();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info()</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interface Color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public void black();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interface Action extends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Animal,Color</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public void shout();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定义抽象方法</a:t>
              </a:r>
              <a:r>
                <a:rPr lang="en-US" altLang="zh-CN" sz="1600" dirty="0">
                  <a:solidFill>
                    <a:schemeClr val="bg1">
                      <a:lumMod val="50000"/>
                    </a:schemeClr>
                  </a:solidFill>
                  <a:latin typeface="微软雅黑" pitchFamily="34" charset="-122"/>
                  <a:ea typeface="微软雅黑" pitchFamily="34" charset="-122"/>
                  <a:cs typeface="Times New Roman" pitchFamily="18" charset="0"/>
                </a:rPr>
                <a:t>black()</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7344284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3180080" y="1280160"/>
            <a:ext cx="5669280" cy="5039360"/>
            <a:chOff x="3180080" y="1280160"/>
            <a:chExt cx="5669280" cy="5039360"/>
          </a:xfrm>
        </p:grpSpPr>
        <p:pic>
          <p:nvPicPr>
            <p:cNvPr id="573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080" y="1280160"/>
              <a:ext cx="5669280" cy="503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911600" y="1330960"/>
              <a:ext cx="4399280" cy="48564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12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类实现</a:t>
              </a:r>
              <a:r>
                <a:rPr lang="en-US" altLang="zh-CN" sz="1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1400" dirty="0">
                  <a:solidFill>
                    <a:schemeClr val="bg1">
                      <a:lumMod val="50000"/>
                    </a:schemeClr>
                  </a:solidFill>
                  <a:latin typeface="微软雅黑" pitchFamily="34" charset="-122"/>
                  <a:ea typeface="微软雅黑" pitchFamily="34" charset="-122"/>
                  <a:cs typeface="Times New Roman" pitchFamily="18" charset="0"/>
                </a:rPr>
                <a:t>接口</a:t>
              </a: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13 class Dog implements Action{</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14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接口中的抽象方法</a:t>
              </a:r>
              <a:r>
                <a:rPr lang="en-US" altLang="zh-CN" sz="1400" dirty="0">
                  <a:solidFill>
                    <a:schemeClr val="bg1">
                      <a:lumMod val="50000"/>
                    </a:schemeClr>
                  </a:solidFill>
                  <a:latin typeface="微软雅黑" pitchFamily="34" charset="-122"/>
                  <a:ea typeface="微软雅黑" pitchFamily="34" charset="-122"/>
                  <a:cs typeface="Times New Roman" pitchFamily="18" charset="0"/>
                </a:rPr>
                <a:t>info()</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15    public void info()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16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名称：</a:t>
              </a:r>
              <a:r>
                <a:rPr lang="en-US" altLang="zh-CN" sz="1400" dirty="0">
                  <a:solidFill>
                    <a:schemeClr val="bg1">
                      <a:lumMod val="50000"/>
                    </a:schemeClr>
                  </a:solidFill>
                  <a:latin typeface="微软雅黑" pitchFamily="34" charset="-122"/>
                  <a:ea typeface="微软雅黑" pitchFamily="34" charset="-122"/>
                  <a:cs typeface="Times New Roman" pitchFamily="18" charset="0"/>
                </a:rPr>
                <a:t>"+NAME);</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17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18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400" dirty="0">
                  <a:solidFill>
                    <a:schemeClr val="bg1">
                      <a:lumMod val="50000"/>
                    </a:schemeClr>
                  </a:solidFill>
                  <a:latin typeface="微软雅黑" pitchFamily="34" charset="-122"/>
                  <a:ea typeface="微软雅黑" pitchFamily="34" charset="-122"/>
                  <a:cs typeface="Times New Roman" pitchFamily="18" charset="0"/>
                </a:rPr>
                <a:t>Color</a:t>
              </a:r>
              <a:r>
                <a:rPr lang="zh-CN" altLang="zh-CN" sz="1400" dirty="0">
                  <a:solidFill>
                    <a:schemeClr val="bg1">
                      <a:lumMod val="50000"/>
                    </a:schemeClr>
                  </a:solidFill>
                  <a:latin typeface="微软雅黑" pitchFamily="34" charset="-122"/>
                  <a:ea typeface="微软雅黑" pitchFamily="34" charset="-122"/>
                  <a:cs typeface="Times New Roman" pitchFamily="18" charset="0"/>
                </a:rPr>
                <a:t>接口中的抽象方法</a:t>
              </a:r>
              <a:r>
                <a:rPr lang="en-US" altLang="zh-CN" sz="1400" dirty="0">
                  <a:solidFill>
                    <a:schemeClr val="bg1">
                      <a:lumMod val="50000"/>
                    </a:schemeClr>
                  </a:solidFill>
                  <a:latin typeface="微软雅黑" pitchFamily="34" charset="-122"/>
                  <a:ea typeface="微软雅黑" pitchFamily="34" charset="-122"/>
                  <a:cs typeface="Times New Roman" pitchFamily="18" charset="0"/>
                </a:rPr>
                <a:t>black()</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19    public void black()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20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黑色</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21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22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1400" dirty="0">
                  <a:solidFill>
                    <a:schemeClr val="bg1">
                      <a:lumMod val="50000"/>
                    </a:schemeClr>
                  </a:solidFill>
                  <a:latin typeface="微软雅黑" pitchFamily="34" charset="-122"/>
                  <a:ea typeface="微软雅黑" pitchFamily="34" charset="-122"/>
                  <a:cs typeface="Times New Roman" pitchFamily="18" charset="0"/>
                </a:rPr>
                <a:t>接口中的抽象方法</a:t>
              </a:r>
              <a:r>
                <a:rPr lang="en-US" altLang="zh-CN" sz="1400" dirty="0">
                  <a:solidFill>
                    <a:schemeClr val="bg1">
                      <a:lumMod val="50000"/>
                    </a:schemeClr>
                  </a:solidFill>
                  <a:latin typeface="微软雅黑" pitchFamily="34" charset="-122"/>
                  <a:ea typeface="微软雅黑" pitchFamily="34" charset="-122"/>
                  <a:cs typeface="Times New Roman" pitchFamily="18" charset="0"/>
                </a:rPr>
                <a:t>shout()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23    public void shout()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24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汪汪</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25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26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42870185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70000" y="1303020"/>
            <a:ext cx="10383520" cy="6883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2631440" y="2557144"/>
            <a:ext cx="7141210" cy="1750696"/>
          </a:xfrm>
          <a:prstGeom prst="rect">
            <a:avLst/>
          </a:prstGeom>
        </p:spPr>
      </p:pic>
    </p:spTree>
    <p:custDataLst>
      <p:tags r:id="rId1"/>
    </p:custDataLst>
    <p:extLst>
      <p:ext uri="{BB962C8B-B14F-4D97-AF65-F5344CB8AC3E}">
        <p14:creationId xmlns:p14="http://schemas.microsoft.com/office/powerpoint/2010/main" val="358099154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738118" y="1717040"/>
            <a:ext cx="7863840" cy="3870960"/>
            <a:chOff x="2184400" y="1686560"/>
            <a:chExt cx="7863840" cy="3870960"/>
          </a:xfrm>
        </p:grpSpPr>
        <p:pic>
          <p:nvPicPr>
            <p:cNvPr id="583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400" y="1686560"/>
              <a:ext cx="7518399" cy="387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926080" y="1727200"/>
              <a:ext cx="7122160" cy="3769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27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定义测试类</a:t>
              </a:r>
            </a:p>
            <a:p>
              <a:pPr mar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28 class Example13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29    public static void main(String[]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8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30        Dog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800" dirty="0">
                  <a:solidFill>
                    <a:schemeClr val="bg1">
                      <a:lumMod val="50000"/>
                    </a:schemeClr>
                  </a:solidFill>
                  <a:latin typeface="微软雅黑" pitchFamily="34" charset="-122"/>
                  <a:ea typeface="微软雅黑" pitchFamily="34" charset="-122"/>
                  <a:cs typeface="Times New Roman" pitchFamily="18" charset="0"/>
                </a:rPr>
                <a:t> = new Dog();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类的实例对象</a:t>
              </a:r>
            </a:p>
            <a:p>
              <a:pPr mar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31        dog.info();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类中重写的</a:t>
              </a:r>
              <a:r>
                <a:rPr lang="en-US" altLang="zh-CN" sz="1800" dirty="0">
                  <a:solidFill>
                    <a:schemeClr val="bg1">
                      <a:lumMod val="50000"/>
                    </a:schemeClr>
                  </a:solidFill>
                  <a:latin typeface="微软雅黑" pitchFamily="34" charset="-122"/>
                  <a:ea typeface="微软雅黑" pitchFamily="34" charset="-122"/>
                  <a:cs typeface="Times New Roman" pitchFamily="18" charset="0"/>
                </a:rPr>
                <a:t>info()</a:t>
              </a:r>
              <a:r>
                <a:rPr lang="zh-CN" altLang="zh-CN" sz="1800" dirty="0">
                  <a:solidFill>
                    <a:schemeClr val="bg1">
                      <a:lumMod val="50000"/>
                    </a:schemeClr>
                  </a:solidFill>
                  <a:latin typeface="微软雅黑" pitchFamily="34" charset="-122"/>
                  <a:ea typeface="微软雅黑" pitchFamily="34" charset="-122"/>
                  <a:cs typeface="Times New Roman" pitchFamily="18" charset="0"/>
                </a:rPr>
                <a:t>方法</a:t>
              </a:r>
            </a:p>
            <a:p>
              <a:pPr mar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32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dog.shout</a:t>
              </a:r>
              <a:r>
                <a:rPr lang="en-US" altLang="zh-CN" sz="1800" dirty="0">
                  <a:solidFill>
                    <a:schemeClr val="bg1">
                      <a:lumMod val="50000"/>
                    </a:schemeClr>
                  </a:solidFill>
                  <a:latin typeface="微软雅黑" pitchFamily="34" charset="-122"/>
                  <a:ea typeface="微软雅黑" pitchFamily="34" charset="-122"/>
                  <a:cs typeface="Times New Roman" pitchFamily="18" charset="0"/>
                </a:rPr>
                <a:t>();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类中重写的</a:t>
              </a:r>
              <a:r>
                <a:rPr lang="en-US" altLang="zh-CN" sz="18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800" dirty="0">
                  <a:solidFill>
                    <a:schemeClr val="bg1">
                      <a:lumMod val="50000"/>
                    </a:schemeClr>
                  </a:solidFill>
                  <a:latin typeface="微软雅黑" pitchFamily="34" charset="-122"/>
                  <a:ea typeface="微软雅黑" pitchFamily="34" charset="-122"/>
                  <a:cs typeface="Times New Roman" pitchFamily="18" charset="0"/>
                </a:rPr>
                <a:t>方法</a:t>
              </a:r>
            </a:p>
            <a:p>
              <a:pPr mar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33        </a:t>
              </a:r>
              <a:r>
                <a:rPr lang="en-US" altLang="zh-CN" sz="1800" dirty="0" err="1">
                  <a:solidFill>
                    <a:schemeClr val="bg1">
                      <a:lumMod val="50000"/>
                    </a:schemeClr>
                  </a:solidFill>
                  <a:latin typeface="微软雅黑" pitchFamily="34" charset="-122"/>
                  <a:ea typeface="微软雅黑" pitchFamily="34" charset="-122"/>
                  <a:cs typeface="Times New Roman" pitchFamily="18" charset="0"/>
                </a:rPr>
                <a:t>dog.black</a:t>
              </a:r>
              <a:r>
                <a:rPr lang="en-US" altLang="zh-CN" sz="1800" dirty="0">
                  <a:solidFill>
                    <a:schemeClr val="bg1">
                      <a:lumMod val="50000"/>
                    </a:schemeClr>
                  </a:solidFill>
                  <a:latin typeface="微软雅黑" pitchFamily="34" charset="-122"/>
                  <a:ea typeface="微软雅黑" pitchFamily="34" charset="-122"/>
                  <a:cs typeface="Times New Roman" pitchFamily="18" charset="0"/>
                </a:rPr>
                <a:t>();    // </a:t>
              </a:r>
              <a:r>
                <a:rPr lang="zh-CN" altLang="zh-CN" sz="18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18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800" dirty="0">
                  <a:solidFill>
                    <a:schemeClr val="bg1">
                      <a:lumMod val="50000"/>
                    </a:schemeClr>
                  </a:solidFill>
                  <a:latin typeface="微软雅黑" pitchFamily="34" charset="-122"/>
                  <a:ea typeface="微软雅黑" pitchFamily="34" charset="-122"/>
                  <a:cs typeface="Times New Roman" pitchFamily="18" charset="0"/>
                </a:rPr>
                <a:t>类中重写的</a:t>
              </a:r>
              <a:r>
                <a:rPr lang="en-US" altLang="zh-CN" sz="1800" dirty="0">
                  <a:solidFill>
                    <a:schemeClr val="bg1">
                      <a:lumMod val="50000"/>
                    </a:schemeClr>
                  </a:solidFill>
                  <a:latin typeface="微软雅黑" pitchFamily="34" charset="-122"/>
                  <a:ea typeface="微软雅黑" pitchFamily="34" charset="-122"/>
                  <a:cs typeface="Times New Roman" pitchFamily="18" charset="0"/>
                </a:rPr>
                <a:t>eat()</a:t>
              </a:r>
              <a:r>
                <a:rPr lang="zh-CN" altLang="zh-CN" sz="1800" dirty="0">
                  <a:solidFill>
                    <a:schemeClr val="bg1">
                      <a:lumMod val="50000"/>
                    </a:schemeClr>
                  </a:solidFill>
                  <a:latin typeface="微软雅黑" pitchFamily="34" charset="-122"/>
                  <a:ea typeface="微软雅黑" pitchFamily="34" charset="-122"/>
                  <a:cs typeface="Times New Roman" pitchFamily="18" charset="0"/>
                </a:rPr>
                <a:t>方法</a:t>
              </a:r>
            </a:p>
            <a:p>
              <a:pPr mar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34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en-US" altLang="zh-CN" sz="1800" dirty="0">
                  <a:solidFill>
                    <a:schemeClr val="bg1">
                      <a:lumMod val="50000"/>
                    </a:schemeClr>
                  </a:solidFill>
                  <a:latin typeface="微软雅黑" pitchFamily="34" charset="-122"/>
                  <a:ea typeface="微软雅黑" pitchFamily="34" charset="-122"/>
                  <a:cs typeface="Times New Roman" pitchFamily="18" charset="0"/>
                </a:rPr>
                <a:t>35 }</a:t>
              </a: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endParaRPr lang="zh-CN" altLang="zh-CN" sz="18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42870185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42720" y="1341120"/>
            <a:ext cx="3088640" cy="721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3291840" y="2477770"/>
            <a:ext cx="6795770" cy="2216150"/>
          </a:xfrm>
          <a:prstGeom prst="rect">
            <a:avLst/>
          </a:prstGeom>
        </p:spPr>
      </p:pic>
    </p:spTree>
    <p:custDataLst>
      <p:tags r:id="rId1"/>
    </p:custDataLst>
    <p:extLst>
      <p:ext uri="{BB962C8B-B14F-4D97-AF65-F5344CB8AC3E}">
        <p14:creationId xmlns:p14="http://schemas.microsoft.com/office/powerpoint/2010/main" val="34116628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4.3.2 </a:t>
            </a:r>
            <a:r>
              <a:rPr lang="zh-CN" altLang="en-US" sz="3200" b="1" dirty="0">
                <a:solidFill>
                  <a:srgbClr val="1353A2"/>
                </a:solidFill>
                <a:latin typeface="微软雅黑" pitchFamily="34" charset="-122"/>
                <a:ea typeface="微软雅黑" pitchFamily="34" charset="-122"/>
              </a:rPr>
              <a:t>接口</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625600" y="2082800"/>
            <a:ext cx="9936480" cy="24688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在上述代码中，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9~11</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行代码定义了接口</a:t>
            </a:r>
            <a:r>
              <a:rPr lang="en-US" altLang="zh-CN" sz="2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并继承接口</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Color</a:t>
            </a:r>
            <a:r>
              <a:rPr lang="zh-CN" altLang="zh-CN" sz="2400" dirty="0">
                <a:solidFill>
                  <a:schemeClr val="bg1">
                    <a:lumMod val="50000"/>
                  </a:schemeClr>
                </a:solidFill>
                <a:latin typeface="微软雅黑" pitchFamily="34" charset="-122"/>
                <a:ea typeface="微软雅黑" pitchFamily="34" charset="-122"/>
                <a:cs typeface="Times New Roman" pitchFamily="18" charset="0"/>
              </a:rPr>
              <a:t>，这样接口</a:t>
            </a:r>
            <a:r>
              <a:rPr lang="en-US" altLang="zh-CN" sz="2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中就同时拥有</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Color</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接口中</a:t>
            </a:r>
            <a:r>
              <a:rPr lang="en-US" altLang="zh-CN" sz="2400" dirty="0">
                <a:solidFill>
                  <a:schemeClr val="bg1">
                    <a:lumMod val="50000"/>
                  </a:schemeClr>
                </a:solidFill>
                <a:latin typeface="微软雅黑" pitchFamily="34" charset="-122"/>
                <a:ea typeface="微软雅黑" pitchFamily="34" charset="-122"/>
                <a:cs typeface="Times New Roman" pitchFamily="18" charset="0"/>
              </a:rPr>
              <a:t>info()</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black()</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方法以及本类中</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方法。在第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13~26</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类并实现了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Action</a:t>
            </a:r>
            <a:r>
              <a:rPr lang="zh-CN" altLang="zh-CN" sz="2400" dirty="0">
                <a:solidFill>
                  <a:schemeClr val="bg1">
                    <a:lumMod val="50000"/>
                  </a:schemeClr>
                </a:solidFill>
                <a:latin typeface="微软雅黑" pitchFamily="34" charset="-122"/>
                <a:ea typeface="微软雅黑" pitchFamily="34" charset="-122"/>
                <a:cs typeface="Times New Roman" pitchFamily="18" charset="0"/>
              </a:rPr>
              <a:t>接口，这样</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类就必须同时实现这</a:t>
            </a:r>
            <a:r>
              <a:rPr lang="en-US" altLang="zh-CN" sz="2400" dirty="0">
                <a:solidFill>
                  <a:schemeClr val="bg1">
                    <a:lumMod val="50000"/>
                  </a:schemeClr>
                </a:solidFill>
                <a:latin typeface="微软雅黑" pitchFamily="34" charset="-122"/>
                <a:ea typeface="微软雅黑" pitchFamily="34" charset="-122"/>
                <a:cs typeface="Times New Roman" pitchFamily="18" charset="0"/>
              </a:rPr>
              <a:t>3</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个抽象方法。</a:t>
            </a:r>
          </a:p>
        </p:txBody>
      </p:sp>
    </p:spTree>
    <p:custDataLst>
      <p:tags r:id="rId1"/>
    </p:custDataLst>
    <p:extLst>
      <p:ext uri="{BB962C8B-B14F-4D97-AF65-F5344CB8AC3E}">
        <p14:creationId xmlns:p14="http://schemas.microsoft.com/office/powerpoint/2010/main" val="38481941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537962" cy="584775"/>
          </a:xfrm>
          <a:prstGeom prst="rect">
            <a:avLst/>
          </a:prstGeom>
          <a:noFill/>
          <a:effectLst>
            <a:reflection blurRad="6350" stA="50000" endA="300" endPos="38500" dist="50800" dir="5400000" sy="-100000" algn="bl" rotWithShape="0"/>
          </a:effectLst>
        </p:spPr>
        <p:txBody>
          <a:bodyPr wrap="square" rtlCol="0">
            <a:spAutoFit/>
          </a:bodyPr>
          <a:lstStyle/>
          <a:p>
            <a:r>
              <a:rPr lang="zh-CN" altLang="zh-CN" sz="3200" b="1" dirty="0">
                <a:solidFill>
                  <a:srgbClr val="1353A2"/>
                </a:solidFill>
                <a:latin typeface="微软雅黑" pitchFamily="34" charset="-122"/>
                <a:ea typeface="微软雅黑" pitchFamily="34" charset="-122"/>
              </a:rPr>
              <a:t>【案例</a:t>
            </a:r>
            <a:r>
              <a:rPr lang="en-US" altLang="zh-CN" sz="3200" b="1" dirty="0">
                <a:solidFill>
                  <a:srgbClr val="1353A2"/>
                </a:solidFill>
                <a:latin typeface="微软雅黑" pitchFamily="34" charset="-122"/>
                <a:ea typeface="微软雅黑" pitchFamily="34" charset="-122"/>
              </a:rPr>
              <a:t>4-1</a:t>
            </a:r>
            <a:r>
              <a:rPr lang="zh-CN" altLang="zh-CN" sz="3200" b="1" dirty="0">
                <a:solidFill>
                  <a:srgbClr val="1353A2"/>
                </a:solidFill>
                <a:latin typeface="微软雅黑" pitchFamily="34" charset="-122"/>
                <a:ea typeface="微软雅黑" pitchFamily="34" charset="-122"/>
              </a:rPr>
              <a:t>】打印不同的图形</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950720" y="1920240"/>
            <a:ext cx="4490720" cy="3088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本案例要求</a:t>
            </a:r>
            <a:r>
              <a:rPr lang="zh-CN" altLang="en-US" sz="2400" dirty="0">
                <a:solidFill>
                  <a:schemeClr val="bg1">
                    <a:lumMod val="50000"/>
                  </a:schemeClr>
                </a:solidFill>
                <a:latin typeface="微软雅黑" pitchFamily="34" charset="-122"/>
                <a:ea typeface="微软雅黑" pitchFamily="34" charset="-122"/>
                <a:cs typeface="Times New Roman" pitchFamily="18" charset="0"/>
              </a:rPr>
              <a:t>使用抽象类知识</a:t>
            </a:r>
            <a:r>
              <a:rPr lang="zh-CN" altLang="zh-CN" sz="2400" dirty="0">
                <a:solidFill>
                  <a:schemeClr val="bg1">
                    <a:lumMod val="50000"/>
                  </a:schemeClr>
                </a:solidFill>
                <a:latin typeface="微软雅黑" pitchFamily="34" charset="-122"/>
                <a:ea typeface="微软雅黑" pitchFamily="34" charset="-122"/>
                <a:cs typeface="Times New Roman" pitchFamily="18" charset="0"/>
              </a:rPr>
              <a:t>编写一个程序，可以根据用户要求在控制台打印出不同的图形。例如，用户自定义半径的圆形和用户自定义边长的正方形。</a:t>
            </a:r>
          </a:p>
        </p:txBody>
      </p:sp>
      <p:grpSp>
        <p:nvGrpSpPr>
          <p:cNvPr id="3" name="组合 2"/>
          <p:cNvGrpSpPr/>
          <p:nvPr/>
        </p:nvGrpSpPr>
        <p:grpSpPr>
          <a:xfrm>
            <a:off x="7538783" y="1535271"/>
            <a:ext cx="3004122" cy="4041457"/>
            <a:chOff x="7437183" y="1443831"/>
            <a:chExt cx="3004122" cy="4041457"/>
          </a:xfrm>
        </p:grpSpPr>
        <p:pic>
          <p:nvPicPr>
            <p:cNvPr id="593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7183" y="1443831"/>
              <a:ext cx="3004122" cy="404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8077200" y="3464560"/>
              <a:ext cx="2072640" cy="6400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rgbClr val="FF0000"/>
                  </a:solidFill>
                  <a:latin typeface="微软雅黑" pitchFamily="34" charset="-122"/>
                  <a:ea typeface="微软雅黑" pitchFamily="34" charset="-122"/>
                  <a:cs typeface="Times New Roman" pitchFamily="18" charset="0"/>
                </a:rPr>
                <a:t>绘制不同图形</a:t>
              </a:r>
              <a:endParaRPr lang="zh-CN" altLang="zh-CN" sz="2400" dirty="0">
                <a:solidFill>
                  <a:srgbClr val="FF0000"/>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620025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537962" cy="584775"/>
          </a:xfrm>
          <a:prstGeom prst="rect">
            <a:avLst/>
          </a:prstGeom>
          <a:noFill/>
          <a:effectLst>
            <a:reflection blurRad="6350" stA="50000" endA="300" endPos="38500" dist="50800" dir="5400000" sy="-100000" algn="bl" rotWithShape="0"/>
          </a:effectLst>
        </p:spPr>
        <p:txBody>
          <a:bodyPr wrap="square" rtlCol="0">
            <a:spAutoFit/>
          </a:bodyPr>
          <a:lstStyle/>
          <a:p>
            <a:r>
              <a:rPr lang="zh-CN" altLang="zh-CN" sz="3200" b="1" dirty="0">
                <a:solidFill>
                  <a:srgbClr val="1353A2"/>
                </a:solidFill>
                <a:latin typeface="微软雅黑" pitchFamily="34" charset="-122"/>
                <a:ea typeface="微软雅黑" pitchFamily="34" charset="-122"/>
              </a:rPr>
              <a:t>【案例</a:t>
            </a:r>
            <a:r>
              <a:rPr lang="en-US" altLang="zh-CN" sz="3200" b="1" dirty="0">
                <a:solidFill>
                  <a:srgbClr val="1353A2"/>
                </a:solidFill>
                <a:latin typeface="微软雅黑" pitchFamily="34" charset="-122"/>
                <a:ea typeface="微软雅黑" pitchFamily="34" charset="-122"/>
              </a:rPr>
              <a:t>4-2</a:t>
            </a:r>
            <a:r>
              <a:rPr lang="zh-CN" altLang="zh-CN" sz="3200" b="1" dirty="0">
                <a:solidFill>
                  <a:srgbClr val="1353A2"/>
                </a:solidFill>
                <a:latin typeface="微软雅黑" pitchFamily="34" charset="-122"/>
                <a:ea typeface="微软雅黑" pitchFamily="34" charset="-122"/>
              </a:rPr>
              <a:t>】饲养员喂养动物</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4790719" y="1371600"/>
            <a:ext cx="6842482" cy="46431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饲养员在给动物喂食时，给不同的动物喂不同的食物，而且在每次喂食时，动物都会发出欢快的叫声。例如，给小狗喂骨头，小狗会汪汪叫；给小猫喂食，小猫会喵喵叫。</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本案例要求</a:t>
            </a:r>
            <a:r>
              <a:rPr lang="zh-CN" altLang="en-US" sz="2400" dirty="0">
                <a:solidFill>
                  <a:schemeClr val="bg1">
                    <a:lumMod val="50000"/>
                  </a:schemeClr>
                </a:solidFill>
                <a:latin typeface="微软雅黑" pitchFamily="34" charset="-122"/>
                <a:ea typeface="微软雅黑" pitchFamily="34" charset="-122"/>
                <a:cs typeface="Times New Roman" pitchFamily="18" charset="0"/>
              </a:rPr>
              <a:t>使用接口知识</a:t>
            </a:r>
            <a:r>
              <a:rPr lang="zh-CN" altLang="zh-CN" sz="2400" dirty="0">
                <a:solidFill>
                  <a:schemeClr val="bg1">
                    <a:lumMod val="50000"/>
                  </a:schemeClr>
                </a:solidFill>
                <a:latin typeface="微软雅黑" pitchFamily="34" charset="-122"/>
                <a:ea typeface="微软雅黑" pitchFamily="34" charset="-122"/>
                <a:cs typeface="Times New Roman" pitchFamily="18" charset="0"/>
              </a:rPr>
              <a:t>编写一个程序模拟饲养员喂食动物的过程，案例要求如下：</a:t>
            </a:r>
          </a:p>
          <a:p>
            <a:pPr marL="0" lv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饲养员给小狗喂骨头，小狗汪汪叫。</a:t>
            </a:r>
          </a:p>
          <a:p>
            <a:pPr marL="0" lv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2</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饲养员给小猫喂小鱼，小猫喵喵叫。</a:t>
            </a:r>
          </a:p>
          <a:p>
            <a:pPr marL="0" indent="0" eaLnBrk="1" hangingPunct="1">
              <a:lnSpc>
                <a:spcPct val="150000"/>
              </a:lnSpc>
              <a:spcBef>
                <a:spcPct val="0"/>
              </a:spcBef>
              <a:buNone/>
              <a:defRPr/>
            </a:pP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60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714" y="2031999"/>
            <a:ext cx="3548803" cy="294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6012567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60418"/>
                                        </p:tgtEl>
                                        <p:attrNameLst>
                                          <p:attrName>style.visibility</p:attrName>
                                        </p:attrNameLst>
                                      </p:cBhvr>
                                      <p:to>
                                        <p:strVal val="visible"/>
                                      </p:to>
                                    </p:set>
                                    <p:animEffect transition="in" filter="fade">
                                      <p:cBhvr>
                                        <p:cTn id="10" dur="1000"/>
                                        <p:tgtEl>
                                          <p:spTgt spid="60418"/>
                                        </p:tgtEl>
                                      </p:cBhvr>
                                    </p:animEffect>
                                    <p:anim calcmode="lin" valueType="num">
                                      <p:cBhvr>
                                        <p:cTn id="11" dur="1000" fill="hold"/>
                                        <p:tgtEl>
                                          <p:spTgt spid="60418"/>
                                        </p:tgtEl>
                                        <p:attrNameLst>
                                          <p:attrName>ppt_x</p:attrName>
                                        </p:attrNameLst>
                                      </p:cBhvr>
                                      <p:tavLst>
                                        <p:tav tm="0">
                                          <p:val>
                                            <p:strVal val="#ppt_x"/>
                                          </p:val>
                                        </p:tav>
                                        <p:tav tm="100000">
                                          <p:val>
                                            <p:strVal val="#ppt_x"/>
                                          </p:val>
                                        </p:tav>
                                      </p:tavLst>
                                    </p:anim>
                                    <p:anim calcmode="lin" valueType="num">
                                      <p:cBhvr>
                                        <p:cTn id="12" dur="1000" fill="hold"/>
                                        <p:tgtEl>
                                          <p:spTgt spid="604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537962" cy="584775"/>
          </a:xfrm>
          <a:prstGeom prst="rect">
            <a:avLst/>
          </a:prstGeom>
          <a:noFill/>
          <a:effectLst>
            <a:reflection blurRad="6350" stA="50000" endA="300" endPos="38500" dist="50800" dir="5400000" sy="-100000" algn="bl" rotWithShape="0"/>
          </a:effectLst>
        </p:spPr>
        <p:txBody>
          <a:bodyPr wrap="square" rtlCol="0">
            <a:spAutoFit/>
          </a:bodyPr>
          <a:lstStyle/>
          <a:p>
            <a:r>
              <a:rPr lang="zh-CN" altLang="zh-CN" sz="3200" b="1" dirty="0">
                <a:solidFill>
                  <a:srgbClr val="1353A2"/>
                </a:solidFill>
                <a:latin typeface="微软雅黑" pitchFamily="34" charset="-122"/>
                <a:ea typeface="微软雅黑" pitchFamily="34" charset="-122"/>
              </a:rPr>
              <a:t>【案例</a:t>
            </a:r>
            <a:r>
              <a:rPr lang="en-US" altLang="zh-CN" sz="3200" b="1" dirty="0">
                <a:solidFill>
                  <a:srgbClr val="1353A2"/>
                </a:solidFill>
                <a:latin typeface="微软雅黑" pitchFamily="34" charset="-122"/>
                <a:ea typeface="微软雅黑" pitchFamily="34" charset="-122"/>
              </a:rPr>
              <a:t>4-3</a:t>
            </a:r>
            <a:r>
              <a:rPr lang="zh-CN" altLang="zh-CN" sz="3200" b="1" dirty="0">
                <a:solidFill>
                  <a:srgbClr val="1353A2"/>
                </a:solidFill>
                <a:latin typeface="微软雅黑" pitchFamily="34" charset="-122"/>
                <a:ea typeface="微软雅黑" pitchFamily="34" charset="-122"/>
              </a:rPr>
              <a:t>】多彩的声音</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950721" y="1564640"/>
            <a:ext cx="9316720" cy="40741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狗是人类最忠诚的伙伴，当狗遇到不同的人会有不同的反应，下面要求编写一个案例模拟狗遇到不同的人时的反应。首先需要有一只狗，不同的人去喂狗，狗会有不同的反应，具体如下：</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）主人喂狗时，狗会很开心的欢跳</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）主人的家人喂狗时，狗会很平常的吃东西。</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3</a:t>
            </a:r>
            <a:r>
              <a:rPr lang="zh-CN" altLang="zh-CN" sz="2400" dirty="0">
                <a:solidFill>
                  <a:schemeClr val="bg1">
                    <a:lumMod val="50000"/>
                  </a:schemeClr>
                </a:solidFill>
                <a:latin typeface="微软雅黑" pitchFamily="34" charset="-122"/>
                <a:ea typeface="微软雅黑" pitchFamily="34" charset="-122"/>
                <a:cs typeface="Times New Roman" pitchFamily="18" charset="0"/>
              </a:rPr>
              <a:t>）陌生人喂狗时，狗会很有警惕，并发出叫声。</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本案例要求使用抽象类实现。</a:t>
            </a:r>
          </a:p>
        </p:txBody>
      </p:sp>
    </p:spTree>
    <p:custDataLst>
      <p:tags r:id="rId1"/>
    </p:custDataLst>
    <p:extLst>
      <p:ext uri="{BB962C8B-B14F-4D97-AF65-F5344CB8AC3E}">
        <p14:creationId xmlns:p14="http://schemas.microsoft.com/office/powerpoint/2010/main" val="302454469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6537962" cy="584775"/>
          </a:xfrm>
          <a:prstGeom prst="rect">
            <a:avLst/>
          </a:prstGeom>
          <a:noFill/>
          <a:effectLst>
            <a:reflection blurRad="6350" stA="50000" endA="300" endPos="38500" dist="50800" dir="5400000" sy="-100000" algn="bl" rotWithShape="0"/>
          </a:effectLst>
        </p:spPr>
        <p:txBody>
          <a:bodyPr wrap="square" rtlCol="0">
            <a:spAutoFit/>
          </a:bodyPr>
          <a:lstStyle/>
          <a:p>
            <a:r>
              <a:rPr lang="zh-CN" altLang="zh-CN" sz="3200" b="1" dirty="0">
                <a:solidFill>
                  <a:srgbClr val="1353A2"/>
                </a:solidFill>
                <a:latin typeface="微软雅黑" pitchFamily="34" charset="-122"/>
                <a:ea typeface="微软雅黑" pitchFamily="34" charset="-122"/>
              </a:rPr>
              <a:t>【案例</a:t>
            </a:r>
            <a:r>
              <a:rPr lang="en-US" altLang="zh-CN" sz="3200" b="1" dirty="0">
                <a:solidFill>
                  <a:srgbClr val="1353A2"/>
                </a:solidFill>
                <a:latin typeface="微软雅黑" pitchFamily="34" charset="-122"/>
                <a:ea typeface="微软雅黑" pitchFamily="34" charset="-122"/>
              </a:rPr>
              <a:t>4-4</a:t>
            </a:r>
            <a:r>
              <a:rPr lang="zh-CN" altLang="zh-CN" sz="3200" b="1" dirty="0">
                <a:solidFill>
                  <a:srgbClr val="1353A2"/>
                </a:solidFill>
                <a:latin typeface="微软雅黑" pitchFamily="34" charset="-122"/>
                <a:ea typeface="微软雅黑" pitchFamily="34" charset="-122"/>
              </a:rPr>
              <a:t>】学生和老师</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991361" y="1706880"/>
            <a:ext cx="4988559" cy="3505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在班级中上课时，老师在讲台上讲课，偶有提问，会点名学生回答问题。虽然老师和学生都在讲话，但讲话的具体内容却不相同。本案例要求使用抽象类的知识编写一个程序实现老师上课的情景。</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2618" y="1419225"/>
            <a:ext cx="2308843" cy="4209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6001339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7543802" cy="461665"/>
          </a:xfrm>
          <a:prstGeom prst="rect">
            <a:avLst/>
          </a:prstGeom>
          <a:noFill/>
          <a:effectLst>
            <a:reflection blurRad="6350" stA="50000" endA="300" endPos="38500" dist="50800" dir="5400000" sy="-100000" algn="bl" rotWithShape="0"/>
          </a:effectLst>
        </p:spPr>
        <p:txBody>
          <a:bodyPr wrap="square" rtlCol="0">
            <a:spAutoFit/>
          </a:bodyPr>
          <a:lstStyle/>
          <a:p>
            <a:r>
              <a:rPr lang="zh-CN" altLang="zh-CN" sz="2400" b="1" dirty="0">
                <a:solidFill>
                  <a:srgbClr val="1353A2"/>
                </a:solidFill>
                <a:latin typeface="微软雅黑" pitchFamily="34" charset="-122"/>
                <a:ea typeface="微软雅黑" pitchFamily="34" charset="-122"/>
              </a:rPr>
              <a:t>【案例</a:t>
            </a:r>
            <a:r>
              <a:rPr lang="en-US" altLang="zh-CN" sz="2400" b="1" dirty="0">
                <a:solidFill>
                  <a:srgbClr val="1353A2"/>
                </a:solidFill>
                <a:latin typeface="微软雅黑" pitchFamily="34" charset="-122"/>
                <a:ea typeface="微软雅黑" pitchFamily="34" charset="-122"/>
              </a:rPr>
              <a:t>4-5</a:t>
            </a:r>
            <a:r>
              <a:rPr lang="zh-CN" altLang="zh-CN" sz="2400" b="1" dirty="0">
                <a:solidFill>
                  <a:srgbClr val="1353A2"/>
                </a:solidFill>
                <a:latin typeface="微软雅黑" pitchFamily="34" charset="-122"/>
                <a:ea typeface="微软雅黑" pitchFamily="34" charset="-122"/>
              </a:rPr>
              <a:t>】图形的面积与周长计算程序</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704838" y="1991360"/>
            <a:ext cx="5212079" cy="29057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长方形和圆形都属于几何图形，都有周长和面积，并且它们都有自己的周长和面积计算公式。使用抽象类的知识设计一个程序，可以计算不同图形的面积和周长。</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624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9" y="1991359"/>
            <a:ext cx="3325495" cy="3089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0292678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2466"/>
                                        </p:tgtEl>
                                        <p:attrNameLst>
                                          <p:attrName>style.visibility</p:attrName>
                                        </p:attrNameLst>
                                      </p:cBhvr>
                                      <p:to>
                                        <p:strVal val="visible"/>
                                      </p:to>
                                    </p:set>
                                    <p:animEffect transition="in" filter="wipe(down)">
                                      <p:cBhvr>
                                        <p:cTn id="10" dur="500"/>
                                        <p:tgtEl>
                                          <p:spTgt spid="62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zh-CN" altLang="zh-CN" sz="3200" b="1" dirty="0">
                <a:solidFill>
                  <a:srgbClr val="1353A2"/>
                </a:solidFill>
                <a:latin typeface="微软雅黑" pitchFamily="34" charset="-122"/>
                <a:ea typeface="微软雅黑" pitchFamily="34" charset="-122"/>
              </a:rPr>
              <a:t>【案例</a:t>
            </a:r>
            <a:r>
              <a:rPr lang="en-US" altLang="zh-CN" sz="3200" b="1" dirty="0">
                <a:solidFill>
                  <a:srgbClr val="1353A2"/>
                </a:solidFill>
                <a:latin typeface="微软雅黑" pitchFamily="34" charset="-122"/>
                <a:ea typeface="微软雅黑" pitchFamily="34" charset="-122"/>
              </a:rPr>
              <a:t>4-6</a:t>
            </a:r>
            <a:r>
              <a:rPr lang="zh-CN" altLang="zh-CN" sz="3200" b="1" dirty="0">
                <a:solidFill>
                  <a:srgbClr val="1353A2"/>
                </a:solidFill>
                <a:latin typeface="微软雅黑" pitchFamily="34" charset="-122"/>
                <a:ea typeface="微软雅黑" pitchFamily="34" charset="-122"/>
              </a:rPr>
              <a:t>】研究生薪资管理</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22400" y="1788160"/>
            <a:ext cx="9906000" cy="3017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在学校中，学生每个月需要交相应的生活费，老师每个月有相应的工资，而在职研究生既是老师又是学生，所以在职研究生既需要交学费又会有工资。下面要求编写一个程序来统计在职研究生的收入与学费，如果收入减去学费不足</a:t>
            </a:r>
            <a:r>
              <a:rPr lang="en-US" altLang="zh-CN" sz="2400" dirty="0">
                <a:solidFill>
                  <a:schemeClr val="bg1">
                    <a:lumMod val="50000"/>
                  </a:schemeClr>
                </a:solidFill>
                <a:latin typeface="微软雅黑" pitchFamily="34" charset="-122"/>
                <a:ea typeface="微软雅黑" pitchFamily="34" charset="-122"/>
                <a:cs typeface="Times New Roman" pitchFamily="18" charset="0"/>
              </a:rPr>
              <a:t>2000 </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元，则输出</a:t>
            </a:r>
            <a:r>
              <a:rPr lang="en-US" altLang="zh-CN" sz="2400" dirty="0">
                <a:solidFill>
                  <a:schemeClr val="bg1">
                    <a:lumMod val="50000"/>
                  </a:schemeClr>
                </a:solidFill>
                <a:latin typeface="微软雅黑" pitchFamily="34" charset="-122"/>
                <a:ea typeface="微软雅黑" pitchFamily="34" charset="-122"/>
                <a:cs typeface="Times New Roman" pitchFamily="18" charset="0"/>
              </a:rPr>
              <a:t>“provide a loan”(</a:t>
            </a:r>
            <a:r>
              <a:rPr lang="zh-CN" altLang="zh-CN" sz="2400" dirty="0">
                <a:solidFill>
                  <a:schemeClr val="bg1">
                    <a:lumMod val="50000"/>
                  </a:schemeClr>
                </a:solidFill>
                <a:latin typeface="微软雅黑" pitchFamily="34" charset="-122"/>
                <a:ea typeface="微软雅黑" pitchFamily="34" charset="-122"/>
                <a:cs typeface="Times New Roman" pitchFamily="18" charset="0"/>
              </a:rPr>
              <a:t>需要贷款</a:t>
            </a:r>
            <a:r>
              <a:rPr lang="en-US" altLang="zh-CN" sz="2400" dirty="0">
                <a:solidFill>
                  <a:schemeClr val="bg1">
                    <a:lumMod val="50000"/>
                  </a:schemeClr>
                </a:solidFill>
                <a:latin typeface="微软雅黑" pitchFamily="34" charset="-122"/>
                <a:ea typeface="微软雅黑" pitchFamily="34" charset="-122"/>
                <a:cs typeface="Times New Roman" pitchFamily="18" charset="0"/>
              </a:rPr>
              <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信息。</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本案例要求使用接口实现该程序。</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33748389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4.4.1 </a:t>
            </a:r>
            <a:r>
              <a:rPr lang="zh-CN" altLang="zh-CN" sz="3200" b="1" dirty="0">
                <a:solidFill>
                  <a:srgbClr val="1353A2"/>
                </a:solidFill>
                <a:latin typeface="微软雅黑" pitchFamily="34" charset="-122"/>
                <a:ea typeface="微软雅黑" pitchFamily="34" charset="-122"/>
              </a:rPr>
              <a:t>多态概述</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856736" y="1696720"/>
            <a:ext cx="9380224" cy="3657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多态性是面向对象思想中的一个非常重要的概念，在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多态是指不同对象在调用同一个方法时表现出的多种不同行为。例如，要实现一个动物叫的方法，由于每种动物的叫声是不同的，因此可以在方法中接收一个动物类型的参数，当传入猫类对象时就发出猫类的叫声，传入犬类对象时就发出犬类的叫声。在同一个方法中，这种由于参数类型不同而导致执行效果不同的现象就是多态。</a:t>
            </a:r>
            <a:endParaRPr lang="en-US" altLang="zh-CN" sz="2400" dirty="0">
              <a:solidFill>
                <a:schemeClr val="bg1">
                  <a:lumMod val="50000"/>
                </a:schemeClr>
              </a:solidFill>
              <a:latin typeface="微软雅黑" pitchFamily="34" charset="-122"/>
              <a:ea typeface="微软雅黑" pitchFamily="34" charset="-122"/>
              <a:cs typeface="Times New Roman" pitchFamily="18" charset="0"/>
            </a:endParaRPr>
          </a:p>
        </p:txBody>
      </p:sp>
    </p:spTree>
    <p:custDataLst>
      <p:tags r:id="rId1"/>
    </p:custDataLst>
    <p:extLst>
      <p:ext uri="{BB962C8B-B14F-4D97-AF65-F5344CB8AC3E}">
        <p14:creationId xmlns:p14="http://schemas.microsoft.com/office/powerpoint/2010/main" val="19047694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105402"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b="1" dirty="0">
                <a:solidFill>
                  <a:srgbClr val="1353A2"/>
                </a:solidFill>
                <a:latin typeface="微软雅黑" pitchFamily="34" charset="-122"/>
                <a:ea typeface="微软雅黑" pitchFamily="34" charset="-122"/>
              </a:rPr>
              <a:t>4.1.1 </a:t>
            </a:r>
            <a:r>
              <a:rPr lang="zh-CN" altLang="en-US" sz="3200" b="1" dirty="0">
                <a:solidFill>
                  <a:srgbClr val="1353A2"/>
                </a:solidFill>
                <a:latin typeface="微软雅黑" pitchFamily="34" charset="-122"/>
                <a:ea typeface="微软雅黑" pitchFamily="34" charset="-122"/>
              </a:rPr>
              <a:t>继承的概念</a:t>
            </a:r>
            <a:endParaRPr lang="zh-CN" altLang="en-US" sz="3200" b="1" kern="1200"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270000" y="1892300"/>
            <a:ext cx="9977120" cy="30048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2~17</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19~21</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类中并没有定义任何操作，而是通过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extends</a:t>
            </a:r>
            <a:r>
              <a:rPr lang="zh-CN" altLang="zh-CN" sz="2400" dirty="0">
                <a:solidFill>
                  <a:schemeClr val="bg1">
                    <a:lumMod val="50000"/>
                  </a:schemeClr>
                </a:solidFill>
                <a:latin typeface="微软雅黑" pitchFamily="34" charset="-122"/>
                <a:ea typeface="微软雅黑" pitchFamily="34" charset="-122"/>
                <a:cs typeface="Times New Roman" pitchFamily="18" charset="0"/>
              </a:rPr>
              <a:t>关键字继承了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类，成为了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类的子类。从</a:t>
            </a:r>
            <a:r>
              <a:rPr lang="zh-CN" altLang="en-US" sz="2400" dirty="0">
                <a:solidFill>
                  <a:schemeClr val="bg1">
                    <a:lumMod val="50000"/>
                  </a:schemeClr>
                </a:solidFill>
                <a:latin typeface="微软雅黑" pitchFamily="34" charset="-122"/>
                <a:ea typeface="微软雅黑" pitchFamily="34" charset="-122"/>
                <a:cs typeface="Times New Roman" pitchFamily="18" charset="0"/>
              </a:rPr>
              <a:t>运行结果</a:t>
            </a:r>
            <a:r>
              <a:rPr lang="zh-CN" altLang="zh-CN" sz="2400" dirty="0">
                <a:solidFill>
                  <a:schemeClr val="bg1">
                    <a:lumMod val="50000"/>
                  </a:schemeClr>
                </a:solidFill>
                <a:latin typeface="微软雅黑" pitchFamily="34" charset="-122"/>
                <a:ea typeface="微软雅黑" pitchFamily="34" charset="-122"/>
                <a:cs typeface="Times New Roman" pitchFamily="18" charset="0"/>
              </a:rPr>
              <a:t>可以看出，子类虽然没有定义任何属性和方法，但是却能调用父类的方法。这就说明，子类在继承父类的时候，会自动继承父类的成员。</a:t>
            </a:r>
          </a:p>
        </p:txBody>
      </p:sp>
    </p:spTree>
    <p:custDataLst>
      <p:tags r:id="rId1"/>
    </p:custDataLst>
    <p:extLst>
      <p:ext uri="{BB962C8B-B14F-4D97-AF65-F5344CB8AC3E}">
        <p14:creationId xmlns:p14="http://schemas.microsoft.com/office/powerpoint/2010/main" val="28252904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4.4.1 </a:t>
            </a:r>
            <a:r>
              <a:rPr lang="zh-CN" altLang="zh-CN" sz="3200" b="1" dirty="0">
                <a:solidFill>
                  <a:srgbClr val="1353A2"/>
                </a:solidFill>
                <a:latin typeface="微软雅黑" pitchFamily="34" charset="-122"/>
                <a:ea typeface="微软雅黑" pitchFamily="34" charset="-122"/>
              </a:rPr>
              <a:t>多态概述</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2505707" y="2367280"/>
            <a:ext cx="5092704" cy="21234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中多态主要有以下两种形式：</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）方法的重载。</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）对象的多态性（方法重写）。</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863" y="1311910"/>
            <a:ext cx="2911475"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7940779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5"/>
                                        </p:tgtEl>
                                        <p:attrNameLst>
                                          <p:attrName>r</p:attrName>
                                        </p:attrNameLst>
                                      </p:cBhvr>
                                    </p:animRot>
                                    <p:animRot by="-240000">
                                      <p:cBhvr>
                                        <p:cTn id="10" dur="200" fill="hold">
                                          <p:stCondLst>
                                            <p:cond delay="200"/>
                                          </p:stCondLst>
                                        </p:cTn>
                                        <p:tgtEl>
                                          <p:spTgt spid="5"/>
                                        </p:tgtEl>
                                        <p:attrNameLst>
                                          <p:attrName>r</p:attrName>
                                        </p:attrNameLst>
                                      </p:cBhvr>
                                    </p:animRot>
                                    <p:animRot by="240000">
                                      <p:cBhvr>
                                        <p:cTn id="11" dur="200" fill="hold">
                                          <p:stCondLst>
                                            <p:cond delay="400"/>
                                          </p:stCondLst>
                                        </p:cTn>
                                        <p:tgtEl>
                                          <p:spTgt spid="5"/>
                                        </p:tgtEl>
                                        <p:attrNameLst>
                                          <p:attrName>r</p:attrName>
                                        </p:attrNameLst>
                                      </p:cBhvr>
                                    </p:animRot>
                                    <p:animRot by="-240000">
                                      <p:cBhvr>
                                        <p:cTn id="12" dur="200" fill="hold">
                                          <p:stCondLst>
                                            <p:cond delay="600"/>
                                          </p:stCondLst>
                                        </p:cTn>
                                        <p:tgtEl>
                                          <p:spTgt spid="5"/>
                                        </p:tgtEl>
                                        <p:attrNameLst>
                                          <p:attrName>r</p:attrName>
                                        </p:attrNameLst>
                                      </p:cBhvr>
                                    </p:animRot>
                                    <p:animRot by="120000">
                                      <p:cBhvr>
                                        <p:cTn id="13"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4.4.1 </a:t>
            </a:r>
            <a:r>
              <a:rPr lang="zh-CN" altLang="zh-CN" sz="3200" b="1" dirty="0">
                <a:solidFill>
                  <a:srgbClr val="1353A2"/>
                </a:solidFill>
                <a:latin typeface="微软雅黑" pitchFamily="34" charset="-122"/>
                <a:ea typeface="微软雅黑" pitchFamily="34" charset="-122"/>
              </a:rPr>
              <a:t>多态概述</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10640" y="1330960"/>
            <a:ext cx="8514079" cy="82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接下来通过一个案例演示</a:t>
            </a:r>
            <a:r>
              <a:rPr lang="en-US" altLang="zh-CN" sz="2400" dirty="0">
                <a:solidFill>
                  <a:schemeClr val="bg1">
                    <a:lumMod val="50000"/>
                  </a:schemeClr>
                </a:solidFill>
                <a:latin typeface="微软雅黑" pitchFamily="34" charset="-122"/>
                <a:ea typeface="微软雅黑" pitchFamily="34" charset="-122"/>
                <a:cs typeface="Times New Roman" pitchFamily="18" charset="0"/>
              </a:rPr>
              <a:t>Java</a:t>
            </a:r>
            <a:r>
              <a:rPr lang="zh-CN" altLang="zh-CN" sz="2400" dirty="0">
                <a:solidFill>
                  <a:schemeClr val="bg1">
                    <a:lumMod val="50000"/>
                  </a:schemeClr>
                </a:solidFill>
                <a:latin typeface="微软雅黑" pitchFamily="34" charset="-122"/>
                <a:ea typeface="微软雅黑" pitchFamily="34" charset="-122"/>
                <a:cs typeface="Times New Roman" pitchFamily="18" charset="0"/>
              </a:rPr>
              <a:t>程序中的多态</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3190240" y="2052320"/>
            <a:ext cx="6482079" cy="4104640"/>
            <a:chOff x="3098800" y="2103120"/>
            <a:chExt cx="6482079" cy="4104640"/>
          </a:xfrm>
        </p:grpSpPr>
        <p:pic>
          <p:nvPicPr>
            <p:cNvPr id="634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8800" y="2103120"/>
              <a:ext cx="6482079" cy="410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3759201" y="2103120"/>
              <a:ext cx="5191760" cy="4104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定义抽象类</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Anmal</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abstract class Animal {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abstract  void shout();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定义抽象</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600" dirty="0">
                  <a:solidFill>
                    <a:schemeClr val="bg1">
                      <a:lumMod val="50000"/>
                    </a:schemeClr>
                  </a:solidFill>
                  <a:latin typeface="微软雅黑" pitchFamily="34" charset="-122"/>
                  <a:ea typeface="微软雅黑" pitchFamily="34" charset="-122"/>
                  <a:cs typeface="Times New Roman" pitchFamily="18" charset="0"/>
                </a:rPr>
                <a:t>Cat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类继承</a:t>
              </a:r>
              <a:r>
                <a:rPr lang="en-US" altLang="zh-CN" sz="16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600" dirty="0">
                  <a:solidFill>
                    <a:schemeClr val="bg1">
                      <a:lumMod val="50000"/>
                    </a:schemeClr>
                  </a:solidFill>
                  <a:latin typeface="微软雅黑" pitchFamily="34" charset="-122"/>
                  <a:ea typeface="微软雅黑" pitchFamily="34" charset="-122"/>
                  <a:cs typeface="Times New Roman" pitchFamily="18" charset="0"/>
                </a:rPr>
                <a:t>抽象类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class Cat extends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实现</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public void shout()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喵喵……</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27927924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4.4.1 </a:t>
            </a:r>
            <a:r>
              <a:rPr lang="zh-CN" altLang="zh-CN" sz="3200" b="1" dirty="0">
                <a:solidFill>
                  <a:srgbClr val="1353A2"/>
                </a:solidFill>
                <a:latin typeface="微软雅黑" pitchFamily="34" charset="-122"/>
                <a:ea typeface="微软雅黑" pitchFamily="34" charset="-122"/>
              </a:rPr>
              <a:t>多态概述</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225040" y="1219200"/>
            <a:ext cx="8585200" cy="5191760"/>
            <a:chOff x="2225040" y="1219200"/>
            <a:chExt cx="8585200" cy="5191760"/>
          </a:xfrm>
        </p:grpSpPr>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040" y="1229360"/>
              <a:ext cx="8585199"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2733040" y="1219200"/>
              <a:ext cx="8077200" cy="5181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a:t>
              </a:r>
              <a:r>
                <a:rPr lang="en-US" altLang="zh-CN" sz="1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类继承</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抽象类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2 class Dog extends Animal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3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实现</a:t>
              </a:r>
              <a:r>
                <a:rPr lang="en-US" altLang="zh-CN" sz="1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4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4	public void shout()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5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汪汪……</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7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8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9 public class Example14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10	public static void main(String[] </a:t>
              </a:r>
              <a:r>
                <a:rPr lang="en-US" altLang="zh-CN" sz="14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4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11		Cat an1 = new Cat();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400" dirty="0">
                  <a:solidFill>
                    <a:schemeClr val="bg1">
                      <a:lumMod val="50000"/>
                    </a:schemeClr>
                  </a:solidFill>
                  <a:latin typeface="微软雅黑" pitchFamily="34" charset="-122"/>
                  <a:ea typeface="微软雅黑" pitchFamily="34" charset="-122"/>
                  <a:cs typeface="Times New Roman" pitchFamily="18" charset="0"/>
                </a:rPr>
                <a:t>Cat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对象</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使用</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类型的变量</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an1</a:t>
              </a:r>
              <a:r>
                <a:rPr lang="zh-CN" altLang="zh-CN" sz="1400" dirty="0">
                  <a:solidFill>
                    <a:schemeClr val="bg1">
                      <a:lumMod val="50000"/>
                    </a:schemeClr>
                  </a:solidFill>
                  <a:latin typeface="微软雅黑" pitchFamily="34" charset="-122"/>
                  <a:ea typeface="微软雅黑" pitchFamily="34" charset="-122"/>
                  <a:cs typeface="Times New Roman" pitchFamily="18" charset="0"/>
                </a:rPr>
                <a:t>引用</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12		Dog an2 = new Dog(); // </a:t>
              </a:r>
              <a:r>
                <a:rPr lang="zh-CN" altLang="zh-CN" sz="14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400" dirty="0">
                  <a:solidFill>
                    <a:schemeClr val="bg1">
                      <a:lumMod val="50000"/>
                    </a:schemeClr>
                  </a:solidFill>
                  <a:latin typeface="微软雅黑" pitchFamily="34" charset="-122"/>
                  <a:ea typeface="微软雅黑" pitchFamily="34" charset="-122"/>
                  <a:cs typeface="Times New Roman" pitchFamily="18" charset="0"/>
                </a:rPr>
                <a:t>对象</a:t>
              </a:r>
              <a:r>
                <a:rPr lang="en-US" altLang="zh-CN" sz="1400" dirty="0">
                  <a:solidFill>
                    <a:schemeClr val="bg1">
                      <a:lumMod val="50000"/>
                    </a:schemeClr>
                  </a:solidFill>
                  <a:latin typeface="微软雅黑" pitchFamily="34" charset="-122"/>
                  <a:ea typeface="微软雅黑" pitchFamily="34" charset="-122"/>
                  <a:cs typeface="Times New Roman" pitchFamily="18" charset="0"/>
                </a:rPr>
                <a:t>,</a:t>
              </a:r>
              <a:r>
                <a:rPr lang="zh-CN" altLang="zh-CN" sz="1400" dirty="0">
                  <a:solidFill>
                    <a:schemeClr val="bg1">
                      <a:lumMod val="50000"/>
                    </a:schemeClr>
                  </a:solidFill>
                  <a:latin typeface="微软雅黑" pitchFamily="34" charset="-122"/>
                  <a:ea typeface="微软雅黑" pitchFamily="34" charset="-122"/>
                  <a:cs typeface="Times New Roman" pitchFamily="18" charset="0"/>
                </a:rPr>
                <a:t>使用</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1400" dirty="0">
                  <a:solidFill>
                    <a:schemeClr val="bg1">
                      <a:lumMod val="50000"/>
                    </a:schemeClr>
                  </a:solidFill>
                  <a:latin typeface="微软雅黑" pitchFamily="34" charset="-122"/>
                  <a:ea typeface="微软雅黑" pitchFamily="34" charset="-122"/>
                  <a:cs typeface="Times New Roman" pitchFamily="18" charset="0"/>
                </a:rPr>
                <a:t>类型的变量</a:t>
              </a:r>
              <a:r>
                <a:rPr lang="en-US" altLang="zh-CN" sz="1400" dirty="0">
                  <a:solidFill>
                    <a:schemeClr val="bg1">
                      <a:lumMod val="50000"/>
                    </a:schemeClr>
                  </a:solidFill>
                  <a:latin typeface="微软雅黑" pitchFamily="34" charset="-122"/>
                  <a:ea typeface="微软雅黑" pitchFamily="34" charset="-122"/>
                  <a:cs typeface="Times New Roman" pitchFamily="18" charset="0"/>
                </a:rPr>
                <a:t>an2</a:t>
              </a:r>
              <a:r>
                <a:rPr lang="zh-CN" altLang="zh-CN" sz="1400" dirty="0">
                  <a:solidFill>
                    <a:schemeClr val="bg1">
                      <a:lumMod val="50000"/>
                    </a:schemeClr>
                  </a:solidFill>
                  <a:latin typeface="微软雅黑" pitchFamily="34" charset="-122"/>
                  <a:ea typeface="微软雅黑" pitchFamily="34" charset="-122"/>
                  <a:cs typeface="Times New Roman" pitchFamily="18" charset="0"/>
                </a:rPr>
                <a:t>引用</a:t>
              </a: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13		an1.shout();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14		an2.shout();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15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400" dirty="0">
                  <a:solidFill>
                    <a:schemeClr val="bg1">
                      <a:lumMod val="50000"/>
                    </a:schemeClr>
                  </a:solidFill>
                  <a:latin typeface="微软雅黑" pitchFamily="34" charset="-122"/>
                  <a:ea typeface="微软雅黑" pitchFamily="34" charset="-122"/>
                  <a:cs typeface="Times New Roman" pitchFamily="18" charset="0"/>
                </a:rPr>
                <a:t>16 }</a:t>
              </a:r>
              <a:endParaRPr lang="zh-CN" altLang="zh-CN" sz="14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3422678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4.4.1 </a:t>
            </a:r>
            <a:r>
              <a:rPr lang="zh-CN" altLang="zh-CN" sz="3200" b="1" dirty="0">
                <a:solidFill>
                  <a:srgbClr val="1353A2"/>
                </a:solidFill>
                <a:latin typeface="微软雅黑" pitchFamily="34" charset="-122"/>
                <a:ea typeface="微软雅黑" pitchFamily="34" charset="-122"/>
              </a:rPr>
              <a:t>多态概述</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310640" y="1330960"/>
            <a:ext cx="8514079" cy="8229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8" name="图片 7"/>
          <p:cNvPicPr/>
          <p:nvPr/>
        </p:nvPicPr>
        <p:blipFill>
          <a:blip r:embed="rId4"/>
          <a:stretch>
            <a:fillRect/>
          </a:stretch>
        </p:blipFill>
        <p:spPr>
          <a:xfrm>
            <a:off x="3159760" y="2612390"/>
            <a:ext cx="6765290" cy="2051050"/>
          </a:xfrm>
          <a:prstGeom prst="rect">
            <a:avLst/>
          </a:prstGeom>
          <a:noFill/>
          <a:ln>
            <a:noFill/>
          </a:ln>
        </p:spPr>
      </p:pic>
    </p:spTree>
    <p:custDataLst>
      <p:tags r:id="rId1"/>
    </p:custDataLst>
    <p:extLst>
      <p:ext uri="{BB962C8B-B14F-4D97-AF65-F5344CB8AC3E}">
        <p14:creationId xmlns:p14="http://schemas.microsoft.com/office/powerpoint/2010/main" val="28378142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4.4.1 </a:t>
            </a:r>
            <a:r>
              <a:rPr lang="zh-CN" altLang="zh-CN" sz="3200" b="1" dirty="0">
                <a:solidFill>
                  <a:srgbClr val="1353A2"/>
                </a:solidFill>
                <a:latin typeface="微软雅黑" pitchFamily="34" charset="-122"/>
                <a:ea typeface="微软雅黑" pitchFamily="34" charset="-122"/>
              </a:rPr>
              <a:t>多态概述</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02080" y="1402080"/>
            <a:ext cx="9906000" cy="4084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上述代码中，</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2~4</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行代码定义了一个抽象类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，在抽象类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中定义了抽象方法</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6~18</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行代码定义了两个继承</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的类</a:t>
            </a:r>
            <a:r>
              <a:rPr lang="en-US" altLang="zh-CN" sz="2400" dirty="0">
                <a:solidFill>
                  <a:schemeClr val="bg1">
                    <a:lumMod val="50000"/>
                  </a:schemeClr>
                </a:solidFill>
                <a:latin typeface="微软雅黑" pitchFamily="34" charset="-122"/>
                <a:ea typeface="微软雅黑" pitchFamily="34" charset="-122"/>
                <a:cs typeface="Times New Roman" pitchFamily="18" charset="0"/>
              </a:rPr>
              <a:t>Cat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，并在</a:t>
            </a:r>
            <a:r>
              <a:rPr lang="en-US" altLang="zh-CN" sz="2400" dirty="0">
                <a:solidFill>
                  <a:schemeClr val="bg1">
                    <a:lumMod val="50000"/>
                  </a:schemeClr>
                </a:solidFill>
                <a:latin typeface="微软雅黑" pitchFamily="34" charset="-122"/>
                <a:ea typeface="微软雅黑" pitchFamily="34" charset="-122"/>
                <a:cs typeface="Times New Roman" pitchFamily="18" charset="0"/>
              </a:rPr>
              <a:t>Cat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类中重写了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方法。第</a:t>
            </a:r>
            <a:r>
              <a:rPr lang="en-US" altLang="zh-CN" sz="2400" dirty="0">
                <a:solidFill>
                  <a:schemeClr val="bg1">
                    <a:lumMod val="50000"/>
                  </a:schemeClr>
                </a:solidFill>
                <a:latin typeface="微软雅黑" pitchFamily="34" charset="-122"/>
                <a:ea typeface="微软雅黑" pitchFamily="34" charset="-122"/>
                <a:cs typeface="Times New Roman" pitchFamily="18" charset="0"/>
              </a:rPr>
              <a:t>22~25</a:t>
            </a:r>
            <a:r>
              <a:rPr lang="zh-CN" altLang="zh-CN" sz="2400" dirty="0">
                <a:solidFill>
                  <a:schemeClr val="bg1">
                    <a:lumMod val="50000"/>
                  </a:schemeClr>
                </a:solidFill>
                <a:latin typeface="微软雅黑" pitchFamily="34" charset="-122"/>
                <a:ea typeface="微软雅黑" pitchFamily="34" charset="-122"/>
                <a:cs typeface="Times New Roman" pitchFamily="18" charset="0"/>
              </a:rPr>
              <a:t>行代码是创建了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Cat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类对象和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类对象，并将</a:t>
            </a:r>
            <a:r>
              <a:rPr lang="en-US" altLang="zh-CN" sz="2400" dirty="0">
                <a:solidFill>
                  <a:schemeClr val="bg1">
                    <a:lumMod val="50000"/>
                  </a:schemeClr>
                </a:solidFill>
                <a:latin typeface="微软雅黑" pitchFamily="34" charset="-122"/>
                <a:ea typeface="微软雅黑" pitchFamily="34" charset="-122"/>
                <a:cs typeface="Times New Roman" pitchFamily="18" charset="0"/>
              </a:rPr>
              <a:t>Cat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类对象和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类对象向上转型成了</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类型的对象，然后通过</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Animal</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类型的对象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an1</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an2</a:t>
            </a:r>
            <a:r>
              <a:rPr lang="zh-CN" altLang="zh-CN" sz="2400" dirty="0">
                <a:solidFill>
                  <a:schemeClr val="bg1">
                    <a:lumMod val="50000"/>
                  </a:schemeClr>
                </a:solidFill>
                <a:latin typeface="微软雅黑" pitchFamily="34" charset="-122"/>
                <a:ea typeface="微软雅黑" pitchFamily="34" charset="-122"/>
                <a:cs typeface="Times New Roman" pitchFamily="18" charset="0"/>
              </a:rPr>
              <a:t>调用</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方法。从</a:t>
            </a:r>
            <a:r>
              <a:rPr lang="zh-CN" altLang="en-US" sz="2400" dirty="0">
                <a:solidFill>
                  <a:schemeClr val="bg1">
                    <a:lumMod val="50000"/>
                  </a:schemeClr>
                </a:solidFill>
                <a:latin typeface="微软雅黑" pitchFamily="34" charset="-122"/>
                <a:ea typeface="微软雅黑" pitchFamily="34" charset="-122"/>
                <a:cs typeface="Times New Roman" pitchFamily="18" charset="0"/>
              </a:rPr>
              <a:t>运行结果</a:t>
            </a:r>
            <a:r>
              <a:rPr lang="zh-CN" altLang="zh-CN" sz="2400" dirty="0">
                <a:solidFill>
                  <a:schemeClr val="bg1">
                    <a:lumMod val="50000"/>
                  </a:schemeClr>
                </a:solidFill>
                <a:latin typeface="微软雅黑" pitchFamily="34" charset="-122"/>
                <a:ea typeface="微软雅黑" pitchFamily="34" charset="-122"/>
                <a:cs typeface="Times New Roman" pitchFamily="18" charset="0"/>
              </a:rPr>
              <a:t>可以看出，对象</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an1</a:t>
            </a:r>
            <a:r>
              <a:rPr lang="zh-CN" altLang="zh-CN" sz="2400" dirty="0">
                <a:solidFill>
                  <a:schemeClr val="bg1">
                    <a:lumMod val="50000"/>
                  </a:schemeClr>
                </a:solidFill>
                <a:latin typeface="微软雅黑" pitchFamily="34" charset="-122"/>
                <a:ea typeface="微软雅黑" pitchFamily="34" charset="-122"/>
                <a:cs typeface="Times New Roman" pitchFamily="18" charset="0"/>
              </a:rPr>
              <a:t>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an2</a:t>
            </a:r>
            <a:r>
              <a:rPr lang="zh-CN" altLang="zh-CN" sz="2400" dirty="0">
                <a:solidFill>
                  <a:schemeClr val="bg1">
                    <a:lumMod val="50000"/>
                  </a:schemeClr>
                </a:solidFill>
                <a:latin typeface="微软雅黑" pitchFamily="34" charset="-122"/>
                <a:ea typeface="微软雅黑" pitchFamily="34" charset="-122"/>
                <a:cs typeface="Times New Roman" pitchFamily="18" charset="0"/>
              </a:rPr>
              <a:t>调用的分别是</a:t>
            </a:r>
            <a:r>
              <a:rPr lang="en-US" altLang="zh-CN" sz="2400" dirty="0">
                <a:solidFill>
                  <a:schemeClr val="bg1">
                    <a:lumMod val="50000"/>
                  </a:schemeClr>
                </a:solidFill>
                <a:latin typeface="微软雅黑" pitchFamily="34" charset="-122"/>
                <a:ea typeface="微软雅黑" pitchFamily="34" charset="-122"/>
                <a:cs typeface="Times New Roman" pitchFamily="18" charset="0"/>
              </a:rPr>
              <a:t>Cat</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类和</a:t>
            </a:r>
            <a:r>
              <a:rPr lang="en-US" altLang="zh-CN" sz="2400" dirty="0">
                <a:solidFill>
                  <a:schemeClr val="bg1">
                    <a:lumMod val="50000"/>
                  </a:schemeClr>
                </a:solidFill>
                <a:latin typeface="微软雅黑" pitchFamily="34" charset="-122"/>
                <a:ea typeface="微软雅黑" pitchFamily="34" charset="-122"/>
                <a:cs typeface="Times New Roman" pitchFamily="18" charset="0"/>
              </a:rPr>
              <a:t>Dog</a:t>
            </a:r>
            <a:r>
              <a:rPr lang="zh-CN" altLang="zh-CN" sz="2400" dirty="0">
                <a:solidFill>
                  <a:schemeClr val="bg1">
                    <a:lumMod val="50000"/>
                  </a:schemeClr>
                </a:solidFill>
                <a:latin typeface="微软雅黑" pitchFamily="34" charset="-122"/>
                <a:ea typeface="微软雅黑" pitchFamily="34" charset="-122"/>
                <a:cs typeface="Times New Roman" pitchFamily="18" charset="0"/>
              </a:rPr>
              <a:t>类中的</a:t>
            </a:r>
            <a:r>
              <a:rPr lang="en-US" altLang="zh-CN" sz="24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2400" dirty="0">
                <a:solidFill>
                  <a:schemeClr val="bg1">
                    <a:lumMod val="50000"/>
                  </a:schemeClr>
                </a:solidFill>
                <a:latin typeface="微软雅黑" pitchFamily="34" charset="-122"/>
                <a:ea typeface="微软雅黑" pitchFamily="34" charset="-122"/>
                <a:cs typeface="Times New Roman" pitchFamily="18" charset="0"/>
              </a:rPr>
              <a:t>方法。</a:t>
            </a:r>
          </a:p>
        </p:txBody>
      </p:sp>
    </p:spTree>
    <p:custDataLst>
      <p:tags r:id="rId1"/>
    </p:custDataLst>
    <p:extLst>
      <p:ext uri="{BB962C8B-B14F-4D97-AF65-F5344CB8AC3E}">
        <p14:creationId xmlns:p14="http://schemas.microsoft.com/office/powerpoint/2010/main" val="30850203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5224779" y="1910080"/>
            <a:ext cx="5740400" cy="30886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对象类型转换主要分为以下两种情况：</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1</a:t>
            </a:r>
            <a:r>
              <a:rPr lang="zh-CN" altLang="zh-CN" sz="2400" dirty="0">
                <a:solidFill>
                  <a:schemeClr val="bg1">
                    <a:lumMod val="50000"/>
                  </a:schemeClr>
                </a:solidFill>
                <a:latin typeface="微软雅黑" pitchFamily="34" charset="-122"/>
                <a:ea typeface="微软雅黑" pitchFamily="34" charset="-122"/>
                <a:cs typeface="Times New Roman" pitchFamily="18" charset="0"/>
              </a:rPr>
              <a:t>）向上转型：子类对象→父类对象。</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a:t>
            </a:r>
            <a:r>
              <a:rPr lang="en-US" altLang="zh-CN" sz="2400" dirty="0">
                <a:solidFill>
                  <a:schemeClr val="bg1">
                    <a:lumMod val="50000"/>
                  </a:schemeClr>
                </a:solidFill>
                <a:latin typeface="微软雅黑" pitchFamily="34" charset="-122"/>
                <a:ea typeface="微软雅黑" pitchFamily="34" charset="-122"/>
                <a:cs typeface="Times New Roman" pitchFamily="18" charset="0"/>
              </a:rPr>
              <a:t>2</a:t>
            </a:r>
            <a:r>
              <a:rPr lang="zh-CN" altLang="zh-CN" sz="2400" dirty="0">
                <a:solidFill>
                  <a:schemeClr val="bg1">
                    <a:lumMod val="50000"/>
                  </a:schemeClr>
                </a:solidFill>
                <a:latin typeface="微软雅黑" pitchFamily="34" charset="-122"/>
                <a:ea typeface="微软雅黑" pitchFamily="34" charset="-122"/>
                <a:cs typeface="Times New Roman" pitchFamily="18" charset="0"/>
              </a:rPr>
              <a:t>）向下转型：父类对象→子类对象。</a:t>
            </a:r>
          </a:p>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对于向上转型，程序会自动完成，而向下转型时，必须指明要转型的子类类型。</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136" y="1744344"/>
            <a:ext cx="2620963"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526130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4775200" y="1971040"/>
            <a:ext cx="6644640" cy="326136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对象类型的转换格式如下所示。</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对象向上转型：父类类型 父类对象</a:t>
            </a:r>
            <a:r>
              <a:rPr lang="en-US" altLang="zh-CN" sz="2400" dirty="0">
                <a:solidFill>
                  <a:srgbClr val="FF0000"/>
                </a:solidFill>
                <a:latin typeface="微软雅黑" pitchFamily="34" charset="-122"/>
                <a:ea typeface="微软雅黑" pitchFamily="34" charset="-122"/>
                <a:cs typeface="Times New Roman" pitchFamily="18" charset="0"/>
              </a:rPr>
              <a:t> = </a:t>
            </a:r>
            <a:r>
              <a:rPr lang="zh-CN" altLang="zh-CN" sz="2400" dirty="0">
                <a:solidFill>
                  <a:srgbClr val="FF0000"/>
                </a:solidFill>
                <a:latin typeface="微软雅黑" pitchFamily="34" charset="-122"/>
                <a:ea typeface="微软雅黑" pitchFamily="34" charset="-122"/>
                <a:cs typeface="Times New Roman" pitchFamily="18" charset="0"/>
              </a:rPr>
              <a:t>子类实例</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对象向下转型：</a:t>
            </a: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父类类型 父类对象</a:t>
            </a:r>
            <a:r>
              <a:rPr lang="en-US" altLang="zh-CN" sz="2400" dirty="0">
                <a:solidFill>
                  <a:srgbClr val="FF0000"/>
                </a:solidFill>
                <a:latin typeface="微软雅黑" pitchFamily="34" charset="-122"/>
                <a:ea typeface="微软雅黑" pitchFamily="34" charset="-122"/>
                <a:cs typeface="Times New Roman" pitchFamily="18" charset="0"/>
              </a:rPr>
              <a:t> = </a:t>
            </a:r>
            <a:r>
              <a:rPr lang="zh-CN" altLang="zh-CN" sz="2400" dirty="0">
                <a:solidFill>
                  <a:srgbClr val="FF0000"/>
                </a:solidFill>
                <a:latin typeface="微软雅黑" pitchFamily="34" charset="-122"/>
                <a:ea typeface="微软雅黑" pitchFamily="34" charset="-122"/>
                <a:cs typeface="Times New Roman" pitchFamily="18" charset="0"/>
              </a:rPr>
              <a:t>子类实例</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a:p>
            <a:pPr marL="0" indent="0" eaLnBrk="1" hangingPunct="1">
              <a:lnSpc>
                <a:spcPct val="150000"/>
              </a:lnSpc>
              <a:spcBef>
                <a:spcPct val="0"/>
              </a:spcBef>
              <a:buNone/>
              <a:defRPr/>
            </a:pPr>
            <a:r>
              <a:rPr lang="zh-CN" altLang="zh-CN" sz="2400" dirty="0">
                <a:solidFill>
                  <a:srgbClr val="FF0000"/>
                </a:solidFill>
                <a:latin typeface="微软雅黑" pitchFamily="34" charset="-122"/>
                <a:ea typeface="微软雅黑" pitchFamily="34" charset="-122"/>
                <a:cs typeface="Times New Roman" pitchFamily="18" charset="0"/>
              </a:rPr>
              <a:t>子类类型 子类对象</a:t>
            </a:r>
            <a:r>
              <a:rPr lang="en-US" altLang="zh-CN" sz="2400" dirty="0">
                <a:solidFill>
                  <a:srgbClr val="FF0000"/>
                </a:solidFill>
                <a:latin typeface="微软雅黑" pitchFamily="34" charset="-122"/>
                <a:ea typeface="微软雅黑" pitchFamily="34" charset="-122"/>
                <a:cs typeface="Times New Roman" pitchFamily="18" charset="0"/>
              </a:rPr>
              <a:t> = </a:t>
            </a:r>
            <a:r>
              <a:rPr lang="zh-CN" altLang="zh-CN" sz="2400" dirty="0">
                <a:solidFill>
                  <a:srgbClr val="FF0000"/>
                </a:solidFill>
                <a:latin typeface="微软雅黑" pitchFamily="34" charset="-122"/>
                <a:ea typeface="微软雅黑" pitchFamily="34" charset="-122"/>
                <a:cs typeface="Times New Roman" pitchFamily="18" charset="0"/>
              </a:rPr>
              <a:t>（子类）父类对象</a:t>
            </a:r>
            <a:r>
              <a:rPr lang="en-US" altLang="zh-CN" sz="2400" dirty="0">
                <a:solidFill>
                  <a:srgbClr val="FF0000"/>
                </a:solidFill>
                <a:latin typeface="微软雅黑" pitchFamily="34" charset="-122"/>
                <a:ea typeface="微软雅黑" pitchFamily="34" charset="-122"/>
                <a:cs typeface="Times New Roman" pitchFamily="18" charset="0"/>
              </a:rPr>
              <a:t>;</a:t>
            </a:r>
            <a:endParaRPr lang="zh-CN" altLang="zh-CN" sz="2400" dirty="0">
              <a:solidFill>
                <a:srgbClr val="FF0000"/>
              </a:solidFill>
              <a:latin typeface="微软雅黑" pitchFamily="34" charset="-122"/>
              <a:ea typeface="微软雅黑" pitchFamily="34" charset="-122"/>
              <a:cs typeface="Times New Roman" pitchFamily="18"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576" y="1702117"/>
            <a:ext cx="2620963"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865617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52880" y="1341120"/>
            <a:ext cx="9966960" cy="934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zh-CN" sz="2400" dirty="0">
                <a:solidFill>
                  <a:schemeClr val="bg1">
                    <a:lumMod val="50000"/>
                  </a:schemeClr>
                </a:solidFill>
                <a:latin typeface="微软雅黑" pitchFamily="34" charset="-122"/>
                <a:ea typeface="微软雅黑" pitchFamily="34" charset="-122"/>
                <a:cs typeface="Times New Roman" pitchFamily="18" charset="0"/>
              </a:rPr>
              <a:t>下面通过一个案例介绍如何进行对象的向上转型操作</a:t>
            </a:r>
            <a:r>
              <a:rPr lang="zh-CN" altLang="en-US" sz="24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grpSp>
        <p:nvGrpSpPr>
          <p:cNvPr id="3" name="组合 2"/>
          <p:cNvGrpSpPr/>
          <p:nvPr/>
        </p:nvGrpSpPr>
        <p:grpSpPr>
          <a:xfrm>
            <a:off x="2042160" y="2275840"/>
            <a:ext cx="3850640" cy="2910840"/>
            <a:chOff x="1452880" y="2275840"/>
            <a:chExt cx="3850640" cy="2910840"/>
          </a:xfrm>
        </p:grpSpPr>
        <p:pic>
          <p:nvPicPr>
            <p:cNvPr id="655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880" y="2275840"/>
              <a:ext cx="3850640" cy="2910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1838960" y="2677160"/>
              <a:ext cx="3464560" cy="2509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定义类</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Anmal</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 class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3   public void shout(){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4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喵喵……</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5  }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6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grpSp>
        <p:nvGrpSpPr>
          <p:cNvPr id="4" name="组合 3"/>
          <p:cNvGrpSpPr/>
          <p:nvPr/>
        </p:nvGrpSpPr>
        <p:grpSpPr>
          <a:xfrm>
            <a:off x="6599555" y="2079625"/>
            <a:ext cx="4571365" cy="4046855"/>
            <a:chOff x="6010275" y="2079625"/>
            <a:chExt cx="4571365" cy="4046855"/>
          </a:xfrm>
        </p:grpSpPr>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275" y="2079625"/>
              <a:ext cx="4571365" cy="404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a:spLocks/>
            </p:cNvSpPr>
            <p:nvPr/>
          </p:nvSpPr>
          <p:spPr>
            <a:xfrm>
              <a:off x="6436360" y="2199640"/>
              <a:ext cx="4145280" cy="38100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7 // 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8 class Dog extends Animal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9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重写</a:t>
              </a:r>
              <a:r>
                <a:rPr lang="en-US" altLang="zh-CN" sz="1600" dirty="0">
                  <a:solidFill>
                    <a:schemeClr val="bg1">
                      <a:lumMod val="50000"/>
                    </a:schemeClr>
                  </a:solidFill>
                  <a:latin typeface="微软雅黑" pitchFamily="34" charset="-122"/>
                  <a:ea typeface="微软雅黑" pitchFamily="34" charset="-122"/>
                  <a:cs typeface="Times New Roman" pitchFamily="18" charset="0"/>
                </a:rPr>
                <a:t>shout()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方法</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10   public void shout()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11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汪汪……</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12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13   public void eat()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14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System.out.println</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r>
                <a:rPr lang="zh-CN" altLang="zh-CN" sz="1600" dirty="0">
                  <a:solidFill>
                    <a:schemeClr val="bg1">
                      <a:lumMod val="50000"/>
                    </a:schemeClr>
                  </a:solidFill>
                  <a:latin typeface="微软雅黑" pitchFamily="34" charset="-122"/>
                  <a:ea typeface="微软雅黑" pitchFamily="34" charset="-122"/>
                  <a:cs typeface="Times New Roman" pitchFamily="18" charset="0"/>
                </a:rPr>
                <a:t>吃骨头……</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15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16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3418465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2702560" y="1960880"/>
            <a:ext cx="7701279" cy="3301999"/>
            <a:chOff x="2011680" y="1950720"/>
            <a:chExt cx="7701279" cy="3301999"/>
          </a:xfrm>
        </p:grpSpPr>
        <p:pic>
          <p:nvPicPr>
            <p:cNvPr id="665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680" y="1950720"/>
              <a:ext cx="7701279" cy="330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3921760" y="2103120"/>
              <a:ext cx="4724400" cy="30175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17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定义测试类</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18 public class Example15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19   public static void main(String[]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args</a:t>
              </a:r>
              <a:r>
                <a:rPr lang="en-US" altLang="zh-CN" sz="1600" dirty="0">
                  <a:solidFill>
                    <a:schemeClr val="bg1">
                      <a:lumMod val="50000"/>
                    </a:schemeClr>
                  </a:solidFill>
                  <a:latin typeface="微软雅黑" pitchFamily="34" charset="-122"/>
                  <a:ea typeface="微软雅黑" pitchFamily="34" charset="-122"/>
                  <a:cs typeface="Times New Roman" pitchFamily="18" charset="0"/>
                </a:rPr>
                <a:t>)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20       Dog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dog</a:t>
              </a:r>
              <a:r>
                <a:rPr lang="en-US" altLang="zh-CN" sz="1600" dirty="0">
                  <a:solidFill>
                    <a:schemeClr val="bg1">
                      <a:lumMod val="50000"/>
                    </a:schemeClr>
                  </a:solidFill>
                  <a:latin typeface="微软雅黑" pitchFamily="34" charset="-122"/>
                  <a:ea typeface="微软雅黑" pitchFamily="34" charset="-122"/>
                  <a:cs typeface="Times New Roman" pitchFamily="18" charset="0"/>
                </a:rPr>
                <a:t> = new Dog(); // </a:t>
              </a:r>
              <a:r>
                <a:rPr lang="zh-CN" altLang="zh-CN" sz="1600" dirty="0">
                  <a:solidFill>
                    <a:schemeClr val="bg1">
                      <a:lumMod val="50000"/>
                    </a:schemeClr>
                  </a:solidFill>
                  <a:latin typeface="微软雅黑" pitchFamily="34" charset="-122"/>
                  <a:ea typeface="微软雅黑" pitchFamily="34" charset="-122"/>
                  <a:cs typeface="Times New Roman" pitchFamily="18" charset="0"/>
                </a:rPr>
                <a:t>创建</a:t>
              </a:r>
              <a:r>
                <a:rPr lang="en-US" altLang="zh-CN" sz="1600" dirty="0">
                  <a:solidFill>
                    <a:schemeClr val="bg1">
                      <a:lumMod val="50000"/>
                    </a:schemeClr>
                  </a:solidFill>
                  <a:latin typeface="微软雅黑" pitchFamily="34" charset="-122"/>
                  <a:ea typeface="微软雅黑" pitchFamily="34" charset="-122"/>
                  <a:cs typeface="Times New Roman" pitchFamily="18" charset="0"/>
                </a:rPr>
                <a:t>Dog</a:t>
              </a:r>
              <a:r>
                <a:rPr lang="zh-CN" altLang="zh-CN" sz="1600" dirty="0">
                  <a:solidFill>
                    <a:schemeClr val="bg1">
                      <a:lumMod val="50000"/>
                    </a:schemeClr>
                  </a:solidFill>
                  <a:latin typeface="微软雅黑" pitchFamily="34" charset="-122"/>
                  <a:ea typeface="微软雅黑" pitchFamily="34" charset="-122"/>
                  <a:cs typeface="Times New Roman" pitchFamily="18" charset="0"/>
                </a:rPr>
                <a:t>对象</a:t>
              </a: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21       Animal an = dog;</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22       </a:t>
              </a:r>
              <a:r>
                <a:rPr lang="en-US" altLang="zh-CN" sz="1600" dirty="0" err="1">
                  <a:solidFill>
                    <a:schemeClr val="bg1">
                      <a:lumMod val="50000"/>
                    </a:schemeClr>
                  </a:solidFill>
                  <a:latin typeface="微软雅黑" pitchFamily="34" charset="-122"/>
                  <a:ea typeface="微软雅黑" pitchFamily="34" charset="-122"/>
                  <a:cs typeface="Times New Roman" pitchFamily="18" charset="0"/>
                </a:rPr>
                <a:t>an.shout</a:t>
              </a:r>
              <a:r>
                <a:rPr lang="en-US" altLang="zh-CN" sz="1600" dirty="0">
                  <a:solidFill>
                    <a:schemeClr val="bg1">
                      <a:lumMod val="50000"/>
                    </a:schemeClr>
                  </a:solidFill>
                  <a:latin typeface="微软雅黑" pitchFamily="34" charset="-122"/>
                  <a:ea typeface="微软雅黑" pitchFamily="34" charset="-122"/>
                  <a:cs typeface="Times New Roman" pitchFamily="18" charset="0"/>
                </a:rPr>
                <a:t>();</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23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a:p>
              <a:pPr marL="0" lvl="0" indent="0" eaLnBrk="1" hangingPunct="1">
                <a:lnSpc>
                  <a:spcPct val="150000"/>
                </a:lnSpc>
                <a:spcBef>
                  <a:spcPct val="0"/>
                </a:spcBef>
                <a:buNone/>
                <a:defRPr/>
              </a:pPr>
              <a:r>
                <a:rPr lang="en-US" altLang="zh-CN" sz="1600" dirty="0">
                  <a:solidFill>
                    <a:schemeClr val="bg1">
                      <a:lumMod val="50000"/>
                    </a:schemeClr>
                  </a:solidFill>
                  <a:latin typeface="微软雅黑" pitchFamily="34" charset="-122"/>
                  <a:ea typeface="微软雅黑" pitchFamily="34" charset="-122"/>
                  <a:cs typeface="Times New Roman" pitchFamily="18" charset="0"/>
                </a:rPr>
                <a:t>24 }</a:t>
              </a:r>
              <a:endParaRPr lang="zh-CN" altLang="zh-CN" sz="1600" dirty="0">
                <a:solidFill>
                  <a:schemeClr val="bg1">
                    <a:lumMod val="50000"/>
                  </a:schemeClr>
                </a:solidFill>
                <a:latin typeface="微软雅黑" pitchFamily="34" charset="-122"/>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9849444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1"/>
          <p:cNvSpPr txBox="1"/>
          <p:nvPr/>
        </p:nvSpPr>
        <p:spPr>
          <a:xfrm>
            <a:off x="2311398" y="501700"/>
            <a:ext cx="5481322" cy="584775"/>
          </a:xfrm>
          <a:prstGeom prst="rect">
            <a:avLst/>
          </a:prstGeom>
          <a:noFill/>
          <a:effectLst>
            <a:reflection blurRad="6350" stA="50000" endA="300" endPos="38500" dist="50800" dir="5400000" sy="-100000" algn="bl" rotWithShape="0"/>
          </a:effectLst>
        </p:spPr>
        <p:txBody>
          <a:bodyPr wrap="square" rtlCol="0">
            <a:spAutoFit/>
          </a:bodyPr>
          <a:lstStyle/>
          <a:p>
            <a:r>
              <a:rPr lang="en-US" altLang="zh-CN" sz="3200" b="1" dirty="0">
                <a:solidFill>
                  <a:srgbClr val="1353A2"/>
                </a:solidFill>
                <a:latin typeface="微软雅黑" pitchFamily="34" charset="-122"/>
                <a:ea typeface="微软雅黑" pitchFamily="34" charset="-122"/>
              </a:rPr>
              <a:t>4.4.2 </a:t>
            </a:r>
            <a:r>
              <a:rPr lang="zh-CN" altLang="en-US" sz="3200" b="1" dirty="0">
                <a:solidFill>
                  <a:srgbClr val="1353A2"/>
                </a:solidFill>
                <a:latin typeface="微软雅黑" pitchFamily="34" charset="-122"/>
                <a:ea typeface="微软雅黑" pitchFamily="34" charset="-122"/>
              </a:rPr>
              <a:t>对象类型的转换</a:t>
            </a:r>
            <a:endParaRPr lang="zh-CN" altLang="zh-CN" sz="3200" b="1" dirty="0">
              <a:solidFill>
                <a:srgbClr val="1353A2"/>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2"/>
          <p:cNvSpPr txBox="1">
            <a:spLocks/>
          </p:cNvSpPr>
          <p:nvPr/>
        </p:nvSpPr>
        <p:spPr>
          <a:xfrm>
            <a:off x="1452880" y="1341120"/>
            <a:ext cx="9966960" cy="9347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None/>
              <a:defRPr/>
            </a:pPr>
            <a:r>
              <a:rPr lang="zh-CN" altLang="en-US" sz="2400" dirty="0">
                <a:solidFill>
                  <a:schemeClr val="bg1">
                    <a:lumMod val="50000"/>
                  </a:schemeClr>
                </a:solidFill>
                <a:latin typeface="微软雅黑" pitchFamily="34" charset="-122"/>
                <a:ea typeface="微软雅黑" pitchFamily="34" charset="-122"/>
                <a:cs typeface="Times New Roman" pitchFamily="18" charset="0"/>
              </a:rPr>
              <a:t>程序运行结果如下图。</a:t>
            </a:r>
            <a:endParaRPr lang="zh-CN" altLang="zh-CN" sz="2400" dirty="0">
              <a:solidFill>
                <a:schemeClr val="bg1">
                  <a:lumMod val="50000"/>
                </a:schemeClr>
              </a:solidFill>
              <a:latin typeface="微软雅黑" pitchFamily="34" charset="-122"/>
              <a:ea typeface="微软雅黑" pitchFamily="34" charset="-122"/>
              <a:cs typeface="Times New Roman" pitchFamily="18" charset="0"/>
            </a:endParaRPr>
          </a:p>
        </p:txBody>
      </p:sp>
      <p:pic>
        <p:nvPicPr>
          <p:cNvPr id="9" name="图片 8"/>
          <p:cNvPicPr/>
          <p:nvPr/>
        </p:nvPicPr>
        <p:blipFill>
          <a:blip r:embed="rId4"/>
          <a:stretch>
            <a:fillRect/>
          </a:stretch>
        </p:blipFill>
        <p:spPr>
          <a:xfrm>
            <a:off x="3322320" y="2635884"/>
            <a:ext cx="6443027" cy="2088515"/>
          </a:xfrm>
          <a:prstGeom prst="rect">
            <a:avLst/>
          </a:prstGeom>
          <a:noFill/>
          <a:ln>
            <a:noFill/>
          </a:ln>
        </p:spPr>
      </p:pic>
    </p:spTree>
    <p:custDataLst>
      <p:tags r:id="rId1"/>
    </p:custDataLst>
    <p:extLst>
      <p:ext uri="{BB962C8B-B14F-4D97-AF65-F5344CB8AC3E}">
        <p14:creationId xmlns:p14="http://schemas.microsoft.com/office/powerpoint/2010/main" val="12468268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8D62E317-9EB8-4EE3-A0B2-DEA7D8D8667A}"/>
  <p:tag name="ISPRING_RESOURCE_FOLDER" val="F:\7、计算机组装与维护\5、资源\2.PPT\ppt\第1章 认识计算机 教学PPT_薛蒙蒙_0827_1\"/>
  <p:tag name="ISPRING_RESOURCE_FOLDER_STATIC" val="F:\7、计算机组装与维护\5、资源\2.PPT\ppt\第1章 认识计算机 教学PPT_薛蒙蒙_0827_1\"/>
  <p:tag name="ISPRING_PRESENTATION_PATH" val="F:\7、计算机组装与维护\5、资源\2.PPT\ppt\第1章 认识计算机 教学PPT_薛蒙蒙_0827.pptx"/>
  <p:tag name="ISPRING_PROJECT_FOLDER_UPDATED" val="1"/>
  <p:tag name="ISPRING_PLAYERS_CUSTOMIZATION" val="UEsDBBQAAgAIAO9xSE3/6EwIKgQAAHYOAAAdAAAAdW5pdmVyc2FsL2NvbW1vbl9tZXNzYWdlcy5sbmetV1uP00YUfkfiP4wsUbUPXaASCKnZoEk8m1g4drAne+lF1mw8BAvHs7WdwPYJVS1i+wIStKItLVppu1upNK2QWlFW5ddsnOVf9NhOIAm0tnd5sJSx8n3n9p3jM6WLN7ou6nM/cIS3KJ1dOCMh7rWF7XidRalFl96/IKEgZJ7NXOHxRckTErpYPnmi5DKv02MdDr9PnkCo1OVBAMegHJ9enZFjL0rNilXVG02srVmqXtOtilKTylXR3WDeJlJFR3ziv/vB+Qs3zp47/17p9BiZh8hsYFWdpUIJ07kzOYg0auiqBWxEtTSySqXyO53ww/mnGI/eoqqiEak83NkbPXtyuHdr+MPzYhRNgyyDKy6Yn3syeVqGQTRqmaoiE0sxLU2nScJUQokslaMHvw/v7o7290b7vx08/frg6c3o8Xb0553DvduHgz+G/3yTZUA28Iqi1Syq66ppEU2evJHKo/170Y+PRvf3R4/vF6QxsEkM8O7e7ovvdo6AtRIRpPBo62b0cKsYSV2p1VV4aOzFi18fHDwbFCNoEg0SkB13g5gmrhGroq9CaUAjd3eLQPRLYGV7cDjYKYJaI2ZS+SyMhpeVGqaKrsXKMYhJDaWayGZN9FCbeUh47iZi7Tbg0IbP+47oBfCm7/Dr3EaB69g8KGbFJJdbIFgFq6mVq6zPUSgSyjEhcjwUXuWo4/Q5uODb3M+yAQ1UJXJcnsst5SNrCSsqkS2ol6yvWDRp9NgY8znyRIiY64o4ALDL7D7z2hyt8zbrBRxtwt9sx07+tsEg7NiTz3rO54iFqX/o1LjZNJmsnlo4nmsKVWFyrDDfg/FbkGqm1V8PttsLINIw5N2NMCuKqUwsvBUvjhtXE5vmfwaVpy7HjGjOftFwTJA4MeCrBy1fcUR+BGmAPqQy6TLHzY9StCUw1PR5wL2Q+0jxrhSwqeljAk2go3IsQ+ZnXFiGihTAr5CKqdA4x3w9cEKehUwKldb7zRppw4Lg8pC/0sk6vyKg/13O+lBEeO8EqXAWjmCskCAmkzUegdNzesyigUMdFsI6hsAl1+lC/HYOzlaDTDKYjteZTLzxyz/6/ssiH///M5L6bvCg1+UT2SRBZJGaBBvVulXFWpWA1Id3vo3+up0TBFKNfVKpaam4EsOjJ9vw9Y+++CV69HO09RwCHN76ajj4Oydhun/JZAkD6ThzOaHzjqT2YSf66WEhBmi+eOSQl0wfayLkwadZJBRXZnHJIQ9qvLFOcEX21qTs46xhSnG13gBlmIkQRM9vZ68D0wwNbFyC5k9WKqncYP41mBxUCLcQSxJ3PL3CYtaPtLhPExxvAMdRU6VpYVlOrjZwqXGd9rX0w2Ujloyw+I7jwh0nL1m1jjWYLnN83HbCgoTJQJ80O7Rdep4oLd7XXpvvL09BckMsnZ66MP4LUEsDBBQAAgAIAO9xSE2LtzoSDwQAANwPAAAnAAAAdW5pdmVyc2FsL2ZsYXNoX3B1Ymxpc2hpbmdfc2V0dGluZ3MueG1s5VdRaxtHEH7Xr1iupG/RyYldO+5JwdgSEZVl17rShFLM6m6s23pv93q7J0V5CiEJTV8aKIWShhZDavehdUugkNY0P6ZEkn9G53S2LFlyenJISSjiEDf7zbczs7Pf3lpXb/qcNCFUTIq8MZPNGQSEI10mGnnjI7t0ccEgSlPhUi4F5A0hDXK1kLGCqM6Z8mqgNUIVQRqhFgOdNzytg0XTbLVaWaaCMB6VPNLIr7KO9M0gBAVCQ2gGnLbxT7cDUEYhkyHESkyr0o04EOZiCILF0VFe4lR5hpnA6tTZboQyEu6y5DIkYaOeN95ZWIp/x5iEaoX5IOLkVAGNsVkvUtdlcTyU19gtIB6whoeBz88apMVc7eWNy7lLMQ3CzXGaPnmSBI1pliVmI/QRvw+aulTT5DWZUMNNrY4NicltC+ozx8YREhcgb6zYm7VKeaW4WV2zi7XNa/ZqJYlhCie7eN2ewsku25XiNPi09NdurBc3KuXqB5v22lrFLq+feGFFRwpimaMVs7CyMgodGBTM0l7k1wVlHLvtVBkVaOxXTsMG2LLEcBW3KFdgkM8CaHwYUc50G9s6h229DRAsqQAcvREvW97QYQTGCV1CiIHhWg56Yu7KoCfmF0ZSN5PZT9KaGKVFtaaOh82Dtn5oljlsOoZtSTGSWvxO6pK7g4TAr4NbpT4M7YnaNhMlRM4YZAsXgWOqSyGj3CBMY+rOwFlFdaWZ7u/C0jCSIBfudiCrtbFSOB4N1UjFB1WPG98pfFKVGtSnSSkS01nQ7re/dh7u9g72ege/vHj25Ytnt7s/7/Qe3e3+/tXh3heH+791/vomDc8NGRE/UpqgkgQcNBDtAfk8YrdIHbZkCIQDbaLmoJ0pojhzITsVcUCVOiGlOuEgF5IdUK6uFK9fIFoS6japcKYkx6UHP9Cvg59i7kLiFJzLFrhDFFgZh0YKSBthLnP7sDRpZs+9sudZVocKIgVvE+rg5lcEJbbJZKTQ0mQQp9QPUaXl82gT4irEzkeuhIl+zg3cPzhZ6EKYhi03c+ny7Nx78wtXFrPm37d3L77U6UgQ1zmNZ0sUcflMxU3ndUp3/8XpJeo75luSoR93pTs26eQT5Uj5xrXBMmPNmixhfaV9ExWs+8OP3QfPewdfd79/nKrZn+50Hz/o3vnpyPHR3c79e539P9L4dp7s9f58erh3v/Pd8zT4fv3TAN/l+v3TTyq/BmJPPSl3fKp8H+6mgfV29g/3n6RBboCKfCDrQ59eadw+pqHAA+GtgFbx7Gr0MyN4enHmM9yZb4VEnaUWr65u/4lCvdJHViJvr0ehzrWwb7yo/18qlrwNbjojVxvLnHiJjEd8JpiPdYw/WgY3z8LcbA4vSxOHMhlkG72RFzL/AFBLAwQUAAIACADvcUhNBOcD0bYCAABT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yx09TQE1arW7srYuy7LopQwM4roxB7ZY/8rfN6hIyUPfKZkhIeGd0fwQ8tjhNqfIt9NU+nX1uBYX0MCQunYDWeHszkysi1VwRMw0tYShPOC2nAlA1lVudCyo5iQgzvSIUV4eyXweV7+xiJsgODb7XhxkKKKApD/WZj1Fs6rpc9p+3orWk/ul+F/nHuPFN6iV/PsVK4qBv9qyTnM8/TU6ITM8+GGWZNajiIe7bhEcf6HiM1WGxBvHBOp7phXIGcej13szUGR1mUA5QNZxn5S4bSz7omB7HWVSMQ2ibVOVxNqprqP/VK4A3KlDBidExV6+sYJu9dGSl8CwAWRR161h2cpemoIhR2QL01UtgHj70MSd2jY+12ox5go+KG85pJHekXRd8pMS41DBBedVzDDGc5v4QVzqV9WTL3YQf3g59s5bDLTOvF3p3Ct1Jys7Yfp1ArzT+T/wBQSwMEFAACAAgA73FITaPtv2riAwAA7Q4AACYAAAB1bml2ZXJzYWwvaHRtbF9wdWJsaXNoaW5nX3NldHRpbmdzLnhtbN1X328bRRB+91+xOlTe6kv6g6Th7CpKHMXCdUJyiFYIReu7sW/p3u71ds+u+1ShUlFeqISQUKlAkUrCAwRUCakQ0T8G1Xb+DGZ9jhPHSTgHaNXKOlk7N/PtfLOz3946V2+HnDQhVkyKgjWdn7IICE/6TDQK1gfu0vlZiyhNhU+5FFCwhLTI1WLOiZIaZypYB63RVRGEEWou0gUr0Dqas+1Wq5VnKorNW8kTjfgq78nQjmJQIDTEdsRpG/90OwJlFXM5QpzUdE36CQfCfExBMJMd5cs65JadetWod7MRy0T4C5LLmMSNWsF6a3be/PZ9UqRFFoIw3FQRjcas56jvM5MO5evsDpAAWCPAvGcuWaTFfB0UrItTFwwMutvjMH3wlAM1MAsSyQg9wA9BU59qmg7TCTXc1mrfkJr8tqAh81x8Qwz/grXobqxXyouljeqKW1rfWHavVdIcJghyS9fdCYLcslspTeKfFX75xmpprVKuvrfhrqxU3PLqQRRWdKQgjj1aMQcrK5PYg2HBHB0kYU1QxrHZjpRRgcZ25TRugCuXGK5inXIFFvkkgsb7CeVMt7Grp7CrbwJE8yoCT6+ZZStYOk7AOoBLATExXMthT1y+MuyJmdkR6nY6+wGtY7N0qNbUC7B50NZPzbEPm/bd6lKMUDNjUpPcHxKqY5U5cpmPGeUWYRq5ecO32lRALzGO9Tex0/m60GPkvIDGaqSGwzqaVvaKH1WlBvVxSi41neTa/eaXzsOt3u52b/fnF8++ePHsbvenzd6je93fvtzb/nxv59fOn19nwbkhExImShOUhoiDBqIDILcSdofUoC5jIBxoE0UE7UwRxZkP+YmAI6rUASjVKQY5l/Z0ubpYun6OaEmo36TCmxAcFxPCSP8f+BS5C4lTcC5b4B+CwMp4NFFA2ujmM7/vloVm/swre5Zl9aggUvA2oR5uZ0VQNJtMJgotTQaGUj9FlRUvoE0wVTDBg1DCRJ9zAw8JnCz2Ic6CNjV94eKly+/MzF6Zy9t/3d06f2rQQOJWOTWzpRq3cKKGZos6oqT/EHSKno7FLsk4NF3pj016/Bkx0LJxbXBsoyTHi1JfO1+OJnW//6H74Hlv96vud48zte/Tze7jB91PfxwEPrrXuf9ZZ+f3LLGdJ9u9P57ubd/vfPs8i3+/olkc3+b63aNPprgG+h55Mu7hTHwfbmVx623u7O08yeK5BioJgawe+jzKEvYhjQVK/GvhWsXTqNFnRvA84ixkuNdeC9E5af//e716KZpz+odQqkj/keacaalevfC+sTVIR8Mbw8gVwbGPvYzl0D56RS3m/gZQSwMEFAACAAgA73FITQ/kWSCZAQAAHQYAAB8AAAB1bml2ZXJzYWwvaHRtbF9za2luX3NldHRpbmdzLmpzjZRNb8IwDIbv/AqUXSfEPrvthgaTJnGYNG7TDmkxpSJNoiR0MMR/Xx2+mtYdxJfm7dPXsStn0+mWiyWs+9Ld+Ge//wj3XgPUnFnCdaiLFj1HnVmRTWGS5SAyCayGFIdPj/L2RFDGTHrTeP2JtrbixxS+mXFhq7gmLAyhWUIrCO2HSrKixN+gtH1Zu5IqfY6XzinZS5R0IF1PKpNzz7CrN7+qFdZgVYA5g854AoFp5FcbeXJ8iDCqXKJyzeV6rFLVi3mySI1aymlb/vlagyn/+GIH9J+j11FgJzLr3h3k9cSjJ4x2UhuwFvZ5H0cYJCx4DKLi2/frHzQwbhZUo4vMZu5AD24wqrTmKTS69DTACDFZejW6GWE0OQcrtyPubjECQvA1mIbV8B4jAJVe6gt+oDYqxY400GbPj6hQfJrJdJ+6j0FyeFi0beveqVB//CELRkjVRmhOjGnednNcMPaOHFxbyzqmZl5QoqRERSTWFFiQp3H1awT3X13GnePJPC9vh/JqLNvAzQLMRClRHv/73EGLo7jL1dn+AVBLAwQUAAIACADvcUhN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73FITZQTsyJpAAAAbgAAABwAAAB1bml2ZXJzYWwvbG9jYWxfc2V0dGluZ3MueG1sDcwxDoMwDEDRnVNY3int1oHAxlaW0gNYxEWRHBuRgOD2ZPvD02/7MwocvKVg6vD1eCKwzuaDLg5/01C/EVIm9SSm7FANoe+qVmwm+XLOBSZYhS7eJo4lMo8Uixx2EajhU17/wB6brroBUEsDBBQAAgAIAKBhr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O9xSE0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73FITe7Vv9acGQAA8D4AABcAAAB1bml2ZXJzYWwvdW5pdmVyc2FsLnBuZ+17f1jSV/83u9ty3/XDWpmYP7idrZqWjlxaqdBWd9ZaulrmSoWSlJoikYkoArU2TUSpNXOulO3b7myZUlhCIlArwCSlckWEQvFJzQDxYwrIzwdsV652X89zPc9138/1XNfjHwrnfT6f9+v1fp/zfp/30XNKP0+In/HO/HcgEMiMDevXboFA3hRBIH8zvz3VLcmq6z/v/ngjd0v8J5DGzoABd+NN7MebPoZALjKn2Xe95W7/177123MhkJnXPT9vSPFnd0MgiG83rP14Kwll6MGVNfRvd4GtC9EHI1YPlX49Dyx9Ur2+6JdroermS2+93/y2eA/8k/X/WHp59pJrX72J33Lx8xnid3E/euFwDVc+Vt1YuO2+i/aZ2Y+durJvBbZReTwgt1Hui9DfPH85s+OWOjeTjb7/WdAKXKHhsiIB7XiWnIh2DldFFD2ehnZTgxy8Lznhw9+mT1GpA0ROg8a5VAD3yLvfv5hbHi5hV6GpKwXvjUv+cTE/jYFmi5yFhR6rIDxZurnw70LfZfxZnuYg54EgiDR4pf/utDfczUfhZT26Q/q/ebq+PARO82Bl+InGmyf+J809vRvR1rsDvVVoBMWm0iA2bDn1FmHhDeXRGr9ISYT7gYeWfpqzv0vHFlGNwewFDjQh6obfsZpAH8DX3Yuze3oFJVe+GzFpGW2dFXSP8oNRC/ZuIxK3Mjw2Xwre0MRpOp1ud3P7acaGHytfvrv+7nm9/ix0nMaa7zIzsPFii9vU1f7ffRQWExP6Av7oL9uVys1wqtvI28ULOtonIf7jEKeflUerVwiG28Pq3PNxbMTochqvpmuzYoQSIEsQ+hLxrJXpsjC76tnCwkLHqMIoWHf3U7GCWFQuVRQmvYTc7COffuwStYk9OgHQbnm/Jn5cyYmkDPt3nSHjJGTnllE39B8bZ52R5Cf65Xmbx8yrnHMM9N2C3R7SO7cnSSJ+pWnGOvMT5AibfiDRNZKoGfn9i8SaWvLgFbLiB+zEY/muUbQrr1B/UZrARFj3PPOwNaY1db5UukWj9UPDc8Rto1fklEEtKx5OFzeJtJw6FtWqzoqQ/+nB9KFzkgbDCtNlNsWgzno+btqSercdo4bSRbU8ywmpIVJoEj/Nq8TSxgPry22V4MZnKYwd4HUDNq23cMJaa6aH4sGws25rKf5Ieb21WeqLIj3WrqKZ82n5xuUFf3qWWAMjubRlEWoyrnbCMepyQpiwgWCbfgHK13pppRnBjclxa25N8DWm3y589mudOuBK6D1I5kuXDOTMRarCah3Lb3A/QZi7c+ukQWT9p1N+mNDMTyuyAURIWVUTy5Ux8d5g9NQLsmL2vx6Pgdhlnll34XwoUHUgaML6VcwJN/3L4S4c661KZAutzwS07y6lg8uD0Lqkl3N43T1/fCvB2hctKgDPz9q56bXu/+ejCHM/iy0gWstElrIuo3PQWEt1KGiOkWmioWlXA33RMnB5IFoFLkdMYJ8tBMW+id5I+9DAzyVBf5vngwbAy6gJ7VvjnBZg4HDGzqWvigvu+54qsexgT5A9x/G6efXHcy9Jlp/Tv7HswplzExEYSj4YQH1aQj0izhAZzzf8Kajbg/5eAo1HFQ68P2/0yfHEM3/t9gIUDxno/l8npZPSSem/W5qzjOqJc1+OzOTsRTt7cbVU60B0hApN6wuBja23WmU3KJSna2AtpDGOjd8pjYy1D13HC3sMBtpYFW3sN+do2taJ3JaknPJkp32H6g6om8Oy3BCzTiJtTciNEZqy9AsP55++k1dyflYGW/TZdBRADeeLLF82WsHpKlW2F9vgCCzgc/9F6Fcw0O5F13XA2p4s3A/qkuJrnskfEGPp2PWOTqO9U7zvo9qk5ZLTln4eKnVR+2BM45wqaQZIlOjMmN9JlG5sK5WMBDiktNQodRVoDc7xx+e3Ghp80UXgiFJONWlX2bh8gdpkEBx/NYHt/5DaYGizLK+9eBmWF3qHOPJfmM/pWgUpjbEueOo/oRUoyui9MtsRfAqjCsgjuDan0siw4Kl18Hbxaq7jfjvBsZhaboOFJB2RSOfIs8tsZSomdzliMDgHmcMPvKLt5VFby3mdboYL1VyeHGwhrfS/n5Pyp0KmMm71TAn7cs8TLBUXX1O9J3bjV1DMlrkiyQqfcvhiyWlomUTVNrVJAD0vUQWu2d56qhwNCvG0ecmMLwGgdPNXtO1QV2w20ktVxTVHo2DGxLmiCpXR2F+z5U/JPMP76GEwC2d8YqkUIBiy9CX0O3taqbFNoVMbSA7igvlcZRk+j4FNK8ceKP/5A39RM3uairkoyybM4CqFrRQVMArKtwNRxl9eS/YMdJYulooTZ8C/Kn8ju7tvGbxQHClNf7OM1ilhQ6XNSN9sG8jQ3crGN1HGOKCOwzTWbPsrL3OunX5tr02eco91kaCkBtAJoVPZoBxcehS+Ryy7A60qBnHfYm7T8QUMbLlYprQsFzbsj41ZUswBnUyWf5SwY5maCT6/3qxdBfhlgsM8SjfaFCnSOvyM6NR5OC9e/qf/wuO77XTsLpzIBy45I6tVbo0D9qbO42pmfgafKX76EV1XDg+V/GpAeoNORvqe+UZ0a49B7pqvYCqYOsmR5Y0wfPQg5vsZ6ODiehIZfgCHhMGJYh0wbNABFCisy+Qg1yX9NWI2SSIGG//qxEhqTd2kdFI6Kf2/IE23p6chraeRPzqFTc1/6nv2uASWAFswJauUPfpnMSiFJcIW/0Us9kWP6CO+TH1tZwrXhaHH2gfGV9Wf/Hiq8R0u9j+xLwgYYDufsb88dWnpS4UrtjBCIgQj75YVDt9cZHQkbNRMgK34zp1pJREG2UuUit32HSfBjbaJBTHET3Q/035X+NJMYL07U/qJLkVMqvn/SE2gn0gIluNPIZ5Xy0/VkrSl0+RIl12wMdxYja1dKTBSjDGObrmj+9t4GGVE/b4RBVLR/Y4HKCRVoAcqmMbwqolJetNyuTkEUBz2RpDg1DibvskXUCRJakuCCp+mf0hXfUNaKbmQ30RCNkZuxbFh1xVc4WhDWZXZ8cjb+UhQNZj5MkAkx9zhzB+0+Ey5HcKM3W9kCRXZ+lIsXZynVeBUjz8o/gXOMLA2+3D5eg5oNagqPs7pzmyNfahO5GXb6TY/ebZ/iMJkhTtxmkESmdBj6MfYhHi25sqrtveMYKnitw9UYhPF7gqiEDQwbW6e2OPiXngUjuUTFV52bWk4WU5WP+876BPBVEjzEKO/JqZ1L5TU8UQkSmsNL3uueTa31HZEhTWSGVsJShJa2wtPL9dJ3SXN5lR8N7pbARWlry6rktqgXD8jpv/V4SAeB8MkNVCySS5pp1/7irEW/rbYICHNnfKQ+BP95w8a54gkOO3wZgaWQIMvxqGRkguLc/zN0fMxW1MX5US3ZPPKDn1lW1pN4MN5GUCySRhPQNtsKhQ361VPxqyilgf3h15P3hZ7OnTdf0OPpj+iV5klDz5adwan1AFRKnQ8wAKov+1pdVDgB8R7ltf6Ra1rNoxKHVg8phvdikCpdaiXSYqw4EUND59ajn+r9VOCQ1+iYuJ9uplbVJK2j+hVgEGs42o+8Tt8z1SNVkmQ0siW9AP+GdfvCXkJrSwCS6VjmsMQXoSxZgLNZnY0fv/qBNJVoAGVNX09fRcWWpURch96RhJ59r+hjZKDzS7TTUMGkDIL6F089Z88pkMHVO/APGjJts83R+bM4colbFKK6uOwxmiE2mHxEdtWFfMsUC5GZaIwzHjk93lLXo0XRaAo/XbpY2wEnbC3tTVi6k9Qajr0Hfg7OFHG/ukogtKp+gDDmM9VIXKzbFYSGegvMmhKDEjpCh88rbXBoPIXq5RCNsFGSmtNBKygjgQDFGCU+fCO6Xk2bpfgtbn2xEud1fFvCGrVJvfkosV25yt190R/ieVmV/R1GarCxf/59XCKWUZNi8rGofH2Fv7EEhW/zL0nagEUp5mIQnh2Obag/JiOo4hnWX+vC0fB1GaheexEW99rz5+R238U2O3P5ejW2KlsS7+5tT/ON6Ie+1r8GkBd6aLaFXGWR4d9RTNV8M8c7a9aEgOnirkxOVL2UDm+CNDuH31tBePGUSl9kayVccNtIb4R8RrrfS4D3fGaO+6AYbZrJqUOoy98+nNJOPU2hYEijBGnfyF6LdbcewDYDhiyKay4wSAfbNGPbrbDYBj3xuDrX/P/4qq9hslFZVLNf17NFgb6vA7mfAwbfLWCm/yX0iTEJMQkxCTEJMQkxCTEJMQkxCTEJMQkxCTEJMQkxCTEJMQkxP8uhMXEFVGMjxsWCAQrQib+UBdBGdhYZ6Sa+eagvk/vunywa07NfkmlPVcel+85jT8Y1135S5e4ehZ2DTHzFvR/fTT+/7AZN6RxOTSLxmXH/g36AueLUAW9lV11SMdAVzzSeqfLCzF0qOu6N7I7oRUNOsU2PyPeRPC8I8BFH9GDrrS5sI2WJ4uQBQ0d7zX6c/24crXJLZPhBqMVQSKhc5TNog5UUT+gYPl0c7TaqAc8NwgKCx9/6/sQMdBHLe14D9GpBzR0XffluL4WrdkayirTtZgsoyCTFkvx4peZY2yknGeeA2Xf6jkClmuMhaSMydBUlc5lwrtMIymi0RTfILL+Ijet01BgUmI19m7k6O9f4K9k22zvKlSoZh8RFijU2PuiNfuVJEcSDR1hi9yPHMQQBd7UocO90oIvVK4duUhnb96IsiZN7e0e53mJ6VdgNKxoGtVopkY4ArLFeRxV40Kq3Gie80NjHLXnXiXcY8yVUuhsodEmNKZ/3hauIQ9d89KYWqCd2lH4pW9glkMwniWPFpcTXzSIGaHLxzwHyEUrD4qvfkSN+I1pb2OmrkqVGLQKHi4VnzqPFp7+OV0mkalUmRxkiBlAnNOJpfPxSOcSaa9K1RPBdTDukFTJKwP4rTD3bF3qvD4cwoz9zikgJyn7d4XxO85pzU4q4sqjh0CyKaHHRynN3cp4C/7JDTZ84W6Fkv54gf9CbTVCdS1YfT9JHRTtyzIbjs6VF9KvhaHU3mvhByTGpNaAw72WOH9AyUPZC6DyNxnwvbYlDZ5D+Ylelx67acUbQxDF4P48geUHKatfNV+kLsUyUL0v/abZfsxBIWe8INSula82Faz4zZJ322K6UF+RBK/N9mLISH2KmEXURJMoH/6umG3bvAwVJG+nH/qKkQh/r1z3DdgfXPxPRxNPy6rXqGRORoCASVrpPNXZGL3ugkE3yFUVNd+bZT7WY95WZZ4CgfBS7bfq9MaH9TKEb4oSt20es2FQIXcto/bchr7HkTVrq5ersOrd6fv85OFaU4YoH2N/6P0xOExd/Q5gvU46qRzFAnczaOtyCmHJArXewS/V68Co3WZBZU+f+2MGBHJLzG2pkcnHHsoQMA+Cr8b5AyW8UWbJW4M50hauesj0ToGTbvQWs/O3mcjmnAq0UuUtYdfLBsluJ2Q4HsOcuwod9W2D/hDIDzFVsGe1N8cVdV5bhBy7OfKcEChh+89fs5aonKVpJyrz0i101uXvHecX5SQX6bTEfd3OW2ySw3JfcsFRjU4hOEDc4V322EZSDyllzWik6BwyJFrArEcZe4JEVJeZ5hr5NqLo8Yj9uRwWVMuxqdtzjucdfxw2bsrvtQV91SNGRf97tlPZGdyVviyXvb9LfjNJkAUohPUo4hz3rPki2U+U/mA+MiQ7YmoleFhS4lh8zXBEnstYDZgXUiMkV32ALXbhjRUrp7bDi8VszIKH6oXqTuJW+rW95JMOyOXl7vB6gtDKe/PUVflZdmuHxt7RpRCaLpPRBo1O7rLLu3Sd4w7O1Nxx8/P4hdeNc7GUxq/1zzluv6feYJWftLNGy9HRc9f8BvUJb3KdaNpVxAfUegPBdaN/lbDhQ8bFrNR5h7t4S2pxy1EixyEzBuqvUDnV5T+HomCibdfdFLFsb/d8VfdBf28cFm6d0r0pA80MnnnBc9FEnWwd0Pbqq9GJiLEn4gzQ+gx9REnBZ3CV5odZ7LTp+5V57FA+HgJ5tB9squGIUljHX1A71f2kn+YnOphSRYkrhrasuxfZqFUFcymDuayNXuf0Qq5J4X2adPI09GrOMLqGY5sKgewHI90akjVr7VKHfnRN3timHH9mSAXiRBsi2jMNOu6M33/ISTONQuXa+eKh79OwvPOOnSd6zPdNLWs+qt3bTGFpU+B4HXoHBHLVXASWoT9zJVB+d6c/vGgM1myuEmuM0vzK3S5Q0II7Ip0Grgh2hjidHOgNbTMIuwsY9BEiuv55U2XPmXdhmNhjjzhmbFEQRxrXpJJkgGDmmp3dCxGJAOG+Yx4tkyNPdK+H3S16HSH2ZNjM7q9202HfiJY6M971IhDbMs2CyyLqA1gbyODwmCeLbBiixk1K1cN28TGxOQ+o2A2MCIBD0s9iBmuNls32FkrA5z1RN/IAguwp22Vla1qzGajTPDUurqIt54tSM7noFkgVD3Epeh9Y/2JEseH2cj6uaOY6GyxtDsxlKRKrjugymZoKOjJS2V+X/sJPKx46y0KaHL4bLrl872wjatxuXEb4Eubw3TYeZSS+3tilmH24g7inVOqtEsnwsEQGNqR8NpaoghY1T7ltQv4mZauuLXECVMYeoDl+N4vVoI+KBC9KpLHFjSChQgYA5bQgGDYVz9jZpKrYTCiaCSgsp8plUtcd2twIDXv2EpvdXWh8S3MoaHFx1qenfUUrU8AW3hL+jCGiUgEsninTDweHM9dEUgMzFNPG59aVc7qAu0qKO2nhqxwU6yoJ8A0UxQH3zj3dYareuIuogueILU202FlTNs89fFsP70jKGOeV7AMjezziJgULue8EqnuiENGYv5fJlc5hEhmTqkLw9QvHh63yyK4w6vOgwqc/d5UgRty/kPbHXJLLpqFZb7LsN8t00Gs7w22FAR21Y8uzWdtOpgWNJ4hcH0D0jZ41g6hsuj4+ZdWDU2CW1db8Z/V0aS/45S5GGKCMxzylY8NxrJ99aFzYlFv6ZoLA8LTJYRLyElLzp68Do7Q4sYohY7YhkO7hyMwZhm/lzoge61avtVffRCB9AEXnxgjBAWs1a6y67FDYCbmsSI+B8d1vR+ccFyx9ROawpYT1kuAf0oTRzo2f2H/8g1zknBLz4pmDcJKYDcptuhK98A3IQS7ZOlDXJfoCncwIhUsY0hl3TMMOrhnH6vmIj5u+kuBwLy2YakPvxdnZIgF++mpFJYXazFFt1VIqtJgKJsUFM8aDBKlUFHgmk9uDqC3T5cSLDJizNtDwExnELhwf3BjwVqNZaBbg/VpCCT28Tabmg8abwiBgXyDOJT5eyr682a74Wr8qmG/0DNJFChoYYtKCXHdvNbJ6oiGQo7an8cgfnQLrWZDxTz0HzK6zxFCIBXmqWVy+HpSRmruoi1vO6XPHw9KYNZpdb1kR4f8sk1suv5bBum6x4K1LeLIbrEp9bqR70SK5a5sIYQ0Bua/DbmG6LAOJzieJCS7317bA5/G0kXhfjbq9V/uoXYhqDLEVTgdEp9ZWOaYtEEokt+eKUERLsTs7cVSpSQH67cq8pvHMxG4d/nTMbM89Rslxe+fUcUvku7RtHHkHA8wKoR6l2BlsB8/Hu93Vh3f2fdLaKrIrqAZFgmg4TPRdRdhI1QxEa5JpdH+gUoE5sgs3PWVzbE+UUFJs+KLktKVQpu486l6kiSd1R8x70UTB+LjJKOPJK4eSwJHL3H25w2NyGsLRmirmR1EF/hwmVldHfVYXXjvMDWzW7qXaLi5AcQUJsYZBKVUvVRPjBouz9Y8bOOwqXZswqIQUqjeRdU3pf+frB3gpfwSZ4/Po9saTnhH43DZSh6xxOqypu1nH3WPUrwVgLpJ15ZVQQCE57I2wnNgcthuz4QHaWEKzlHTp7qCjTEPblApZ3m40MwUcuQet5Gqm+omR6H6yuOlFpFTNQG8mOsaNuRIfVLDAEWNa2fZiPf/YrglkUvnATvvDD6k1dX8iil8znqNy1owny26FyDna5BhDK/sx7gphJcldDd+VS/OgoigOnsxggU2wjdo8lc7SLOUv9SeT6vW63lXqUlqBmOJeNu/1OtwldLgvUvWBjW96xpGL3X68F/f8VuRAv7aFgfaHOYdKumAkVxVtrAo/831w2DlsOWQ2UoxkzbKz+/J3Y7zxlRRBanwRjWhaXoBM6yVffVFSGmosfHL0H7XbYD+mPouJzh8dKEkuiJJgkTZlmZfVRsjqW0TVLkqgDXnRjs4MGzG5Cw4z3r+QVM9yKFmbRKhGoJnVEoCPGQxxh0W40QsC+dBXk1HpEJD/AeY2cOTXtqUu4hvoWjPCFhCQZwB1jY3s5LTpNNCXBo44zSJk4JVlfwSba46mjuLvGqZzC2qMbxiHqW67L+dax9DJyiWdvcp9XPCXrz0UQW9NHoLguQEdQTUpPMdfz2AUQxeZFL121QtVnt0NoEV+yEYcTMtrWlEC/xAhVJG2XLssZe9LkZ/izYivLZ+N2Wa3sy1EtiUPWeSQ4O0SMfewOKPYsx3kxeXvPcxr1OXMQ/hKA+aLOsVdiUiK9ZEXklToKfrfQ/lWZXA9W5ufvMc3mRDZ+D1FyIUlfzQLH8VoxhIK3xi/b51xkRw3JPHH/+LruUR9NW0eXzHFZRO5TqLe9vTnb9ejvE85abUOz23sq5+mG+nhEvZTmrOfdjfsxRvvxiiedoBh1sF8EdlzIbbL36N5NfZillg4SqtJcHl35wtO2jaJajwKN/wjYW3jJzu//h9QSwMEFAACAAgA73FITXA/OElKAAAAagAAABsAAAB1bml2ZXJzYWwvdW5pdmVyc2FsLnBuZy54bWyzsa/IzVEoSy0qzszPs1Uy1DNQsrfj5bIpKEoty0wtV6gAihnpGUCAkkIlKrc8M6Ukw1bJ0tAYIZaRmpmeUWKrZGZhChfUBxoJAFBLAQIAABQAAgAIAO9xSE3/6EwIKgQAAHYOAAAdAAAAAAAAAAEAAAAAAAAAAAB1bml2ZXJzYWwvY29tbW9uX21lc3NhZ2VzLmxuZ1BLAQIAABQAAgAIAO9xSE2LtzoSDwQAANwPAAAnAAAAAAAAAAEAAAAAAGUEAAB1bml2ZXJzYWwvZmxhc2hfcHVibGlzaGluZ19zZXR0aW5ncy54bWxQSwECAAAUAAIACADvcUhNBOcD0bYCAABTCgAAIQAAAAAAAAABAAAAAAC5CAAAdW5pdmVyc2FsL2ZsYXNoX3NraW5fc2V0dGluZ3MueG1sUEsBAgAAFAACAAgA73FITaPtv2riAwAA7Q4AACYAAAAAAAAAAQAAAAAArgsAAHVuaXZlcnNhbC9odG1sX3B1Ymxpc2hpbmdfc2V0dGluZ3MueG1sUEsBAgAAFAACAAgA73FITQ/kWSCZAQAAHQYAAB8AAAAAAAAAAQAAAAAA1A8AAHVuaXZlcnNhbC9odG1sX3NraW5fc2V0dGluZ3MuanNQSwECAAAUAAIACADvcUhNGtrqO6oAAAAfAQAAGgAAAAAAAAABAAAAAACqEQAAdW5pdmVyc2FsL2kxOG5fcHJlc2V0cy54bWxQSwECAAAUAAIACADvcUhNlBOzImkAAABuAAAAHAAAAAAAAAABAAAAAACMEgAAdW5pdmVyc2FsL2xvY2FsX3NldHRpbmdzLnhtbFBLAQIAABQAAgAIAKBhr0TOggk37AIAAIgIAAAUAAAAAAAAAAEAAAAAAC8TAAB1bml2ZXJzYWwvcGxheWVyLnhtbFBLAQIAABQAAgAIAO9xSE0129mtaAEAAPMCAAApAAAAAAAAAAEAAAAAAE0WAAB1bml2ZXJzYWwvc2tpbl9jdXN0b21pemF0aW9uX3NldHRpbmdzLnhtbFBLAQIAABQAAgAIAO9xSE3u1b/WnBkAAPA+AAAXAAAAAAAAAAAAAAAAAPwXAAB1bml2ZXJzYWwvdW5pdmVyc2FsLnBuZ1BLAQIAABQAAgAIAO9xSE1wPzhJSgAAAGoAAAAbAAAAAAAAAAEAAAAAAM0xAAB1bml2ZXJzYWwvdW5pdmVyc2FsLnBuZy54bWxQSwUGAAAAAAsACwBJAwAAUDIAAAAA"/>
  <p:tag name="ISPRING_ULTRA_SCORM_COURSE_ID" val="29CDFE28-0755-48D7-B396-2DB4679C4ED9"/>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第1章 认识计算机 教学PPT_薛蒙蒙_0827"/>
  <p:tag name="ISPRING_RESOURCE_PATHS_HASH_PRESENTER" val="2ad46d945fea2355282a592ec2fa03d6b5305f"/>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0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1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2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3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4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5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6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7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8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19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7 本章小结"/>
</p:tagLst>
</file>

<file path=ppt/tags/tag19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传智播客.黑马程序员"/>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3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4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5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6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7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8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ags/tag9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GENSWF_SLIDE_TITLE" val="4.1 性能测试概述"/>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10618</TotalTime>
  <Words>14893</Words>
  <Application>Microsoft Office PowerPoint</Application>
  <PresentationFormat>宽屏</PresentationFormat>
  <Paragraphs>1400</Paragraphs>
  <Slides>192</Slides>
  <Notes>192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192</vt:i4>
      </vt:variant>
    </vt:vector>
  </HeadingPairs>
  <TitlesOfParts>
    <vt:vector size="203" baseType="lpstr">
      <vt:lpstr>等线</vt:lpstr>
      <vt:lpstr>等线 Light</vt:lpstr>
      <vt:lpstr>方正细倩简体</vt:lpstr>
      <vt:lpstr>楷体</vt:lpstr>
      <vt:lpstr>微软雅黑</vt:lpstr>
      <vt:lpstr>Arial</vt:lpstr>
      <vt:lpstr>Calibri</vt:lpstr>
      <vt:lpstr>Lucida Sans Unicode</vt:lpstr>
      <vt:lpstr>Times New Roman</vt:lpstr>
      <vt:lpstr>Office 主题​​</vt:lpstr>
      <vt:lpstr>Visio</vt:lpstr>
      <vt:lpstr>第4章 面向对象（下）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认识计算机 教学PPT_薛蒙蒙_0827</dc:title>
  <dc:creator>lucius</dc:creator>
  <cp:lastModifiedBy>张 春燕</cp:lastModifiedBy>
  <cp:revision>1072</cp:revision>
  <dcterms:created xsi:type="dcterms:W3CDTF">2016-08-25T05:35:30Z</dcterms:created>
  <dcterms:modified xsi:type="dcterms:W3CDTF">2021-12-14T02:50:43Z</dcterms:modified>
</cp:coreProperties>
</file>